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7" r:id="rId3"/>
    <p:sldId id="279" r:id="rId4"/>
    <p:sldId id="298" r:id="rId5"/>
    <p:sldId id="281" r:id="rId6"/>
    <p:sldId id="287" r:id="rId7"/>
    <p:sldId id="309" r:id="rId8"/>
    <p:sldId id="288" r:id="rId9"/>
    <p:sldId id="310" r:id="rId10"/>
    <p:sldId id="278" r:id="rId11"/>
    <p:sldId id="304" r:id="rId12"/>
    <p:sldId id="284" r:id="rId13"/>
    <p:sldId id="285" r:id="rId1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9999FF"/>
    <a:srgbClr val="6600FF"/>
    <a:srgbClr val="6666FF"/>
    <a:srgbClr val="9966FF"/>
    <a:srgbClr val="6E56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73" d="100"/>
          <a:sy n="73" d="100"/>
        </p:scale>
        <p:origin x="672"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ulo">
    <p:spTree>
      <p:nvGrpSpPr>
        <p:cNvPr id="1" name=""/>
        <p:cNvGrpSpPr/>
        <p:nvPr/>
      </p:nvGrpSpPr>
      <p:grpSpPr>
        <a:xfrm>
          <a:off x="0" y="0"/>
          <a:ext cx="0" cy="0"/>
          <a:chOff x="0" y="0"/>
          <a:chExt cx="0" cy="0"/>
        </a:xfrm>
      </p:grpSpPr>
      <p:sp>
        <p:nvSpPr>
          <p:cNvPr id="7" name="31 Rectángulo"/>
          <p:cNvSpPr/>
          <p:nvPr/>
        </p:nvSpPr>
        <p:spPr>
          <a:xfrm>
            <a:off x="0" y="-24"/>
            <a:ext cx="9144000" cy="6858024"/>
          </a:xfrm>
          <a:prstGeom prst="rect">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200" dirty="0" smtClean="0">
              <a:solidFill>
                <a:schemeClr val="bg1"/>
              </a:solidFill>
            </a:endParaRPr>
          </a:p>
        </p:txBody>
      </p:sp>
      <p:pic>
        <p:nvPicPr>
          <p:cNvPr id="24" name="Imagen 23"/>
          <p:cNvPicPr>
            <a:picLocks noChangeAspect="1"/>
          </p:cNvPicPr>
          <p:nvPr/>
        </p:nvPicPr>
        <p:blipFill>
          <a:blip r:embed="rId2"/>
          <a:stretch>
            <a:fillRect/>
          </a:stretch>
        </p:blipFill>
        <p:spPr>
          <a:xfrm>
            <a:off x="25077" y="2286660"/>
            <a:ext cx="9175275" cy="2987299"/>
          </a:xfrm>
          <a:prstGeom prst="rect">
            <a:avLst/>
          </a:prstGeom>
        </p:spPr>
      </p:pic>
      <p:grpSp>
        <p:nvGrpSpPr>
          <p:cNvPr id="25" name="68 Grupo"/>
          <p:cNvGrpSpPr/>
          <p:nvPr/>
        </p:nvGrpSpPr>
        <p:grpSpPr>
          <a:xfrm>
            <a:off x="234812" y="1896369"/>
            <a:ext cx="2571884" cy="3528392"/>
            <a:chOff x="1546123" y="1575439"/>
            <a:chExt cx="1800535" cy="2539433"/>
          </a:xfrm>
          <a:solidFill>
            <a:srgbClr val="BEB2CE"/>
          </a:solidFill>
        </p:grpSpPr>
        <p:sp>
          <p:nvSpPr>
            <p:cNvPr id="26" name="13 Elipse"/>
            <p:cNvSpPr/>
            <p:nvPr/>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27" name="70 Elipse"/>
            <p:cNvSpPr/>
            <p:nvPr/>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28" name="73 Elipse"/>
            <p:cNvSpPr/>
            <p:nvPr/>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29" name="27 Rectángulo"/>
            <p:cNvSpPr/>
            <p:nvPr/>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0" name="75 Elipse"/>
            <p:cNvSpPr/>
            <p:nvPr/>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1" name="26 Rectángulo"/>
            <p:cNvSpPr/>
            <p:nvPr/>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solidFill>
                  <a:schemeClr val="accent2"/>
                </a:solidFill>
              </a:endParaRPr>
            </a:p>
          </p:txBody>
        </p:sp>
        <p:sp>
          <p:nvSpPr>
            <p:cNvPr id="32" name="26 Rectángulo"/>
            <p:cNvSpPr/>
            <p:nvPr/>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grpSp>
      <p:sp>
        <p:nvSpPr>
          <p:cNvPr id="33" name="2 Rectángulo"/>
          <p:cNvSpPr/>
          <p:nvPr/>
        </p:nvSpPr>
        <p:spPr>
          <a:xfrm>
            <a:off x="-25222" y="1792268"/>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2 Título"/>
          <p:cNvSpPr>
            <a:spLocks noGrp="1"/>
          </p:cNvSpPr>
          <p:nvPr>
            <p:ph type="title"/>
          </p:nvPr>
        </p:nvSpPr>
        <p:spPr>
          <a:xfrm>
            <a:off x="1" y="240573"/>
            <a:ext cx="8143900" cy="330908"/>
          </a:xfrm>
          <a:prstGeom prst="rect">
            <a:avLst/>
          </a:prstGeom>
        </p:spPr>
        <p:txBody>
          <a:bodyPr>
            <a:normAutofit/>
          </a:bodyPr>
          <a:lstStyle/>
          <a:p>
            <a:r>
              <a:rPr lang="es-ES" smtClean="0"/>
              <a:t>Haga clic para modificar el estilo de título del patrón</a:t>
            </a:r>
            <a:endParaRPr lang="es-MX" dirty="0"/>
          </a:p>
        </p:txBody>
      </p:sp>
      <p:sp>
        <p:nvSpPr>
          <p:cNvPr id="5" name="4 Rectángulo"/>
          <p:cNvSpPr/>
          <p:nvPr/>
        </p:nvSpPr>
        <p:spPr>
          <a:xfrm>
            <a:off x="0" y="0"/>
            <a:ext cx="9144000" cy="8572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800"/>
          </a:p>
        </p:txBody>
      </p:sp>
      <p:pic>
        <p:nvPicPr>
          <p:cNvPr id="22" name="Imagen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54" y="56083"/>
            <a:ext cx="1332000" cy="520128"/>
          </a:xfrm>
          <a:prstGeom prst="rect">
            <a:avLst/>
          </a:prstGeom>
        </p:spPr>
      </p:pic>
      <p:sp>
        <p:nvSpPr>
          <p:cNvPr id="21" name="Marcador de contenido 25"/>
          <p:cNvSpPr>
            <a:spLocks noGrp="1"/>
          </p:cNvSpPr>
          <p:nvPr>
            <p:ph sz="quarter" idx="10"/>
          </p:nvPr>
        </p:nvSpPr>
        <p:spPr>
          <a:xfrm>
            <a:off x="2782600" y="2136687"/>
            <a:ext cx="6274345" cy="2786062"/>
          </a:xfrm>
          <a:prstGeom prst="rect">
            <a:avLst/>
          </a:prstGeom>
        </p:spPr>
        <p:txBody>
          <a:bodyPr/>
          <a:lstStyle>
            <a:lvl1pPr algn="r">
              <a:defRPr sz="180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1pPr>
            <a:lvl2pPr algn="r">
              <a:defRPr sz="180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2pPr>
            <a:lvl3pPr algn="r">
              <a:defRPr sz="180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3pPr>
            <a:lvl4pPr algn="r">
              <a:defRPr sz="180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4pPr>
            <a:lvl5pPr algn="r">
              <a:defRPr sz="180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15" name="15 CuadroTexto"/>
          <p:cNvSpPr txBox="1"/>
          <p:nvPr/>
        </p:nvSpPr>
        <p:spPr>
          <a:xfrm>
            <a:off x="1523292" y="120122"/>
            <a:ext cx="2518611" cy="415499"/>
          </a:xfrm>
          <a:prstGeom prst="rect">
            <a:avLst/>
          </a:prstGeom>
          <a:noFill/>
        </p:spPr>
        <p:txBody>
          <a:bodyPr wrap="square" rtlCol="0">
            <a:spAutoFit/>
          </a:bodyPr>
          <a:lstStyle/>
          <a:p>
            <a:r>
              <a:rPr lang="es-MX" sz="1000" i="1" dirty="0" smtClean="0">
                <a:solidFill>
                  <a:srgbClr val="6E56A0"/>
                </a:solidFill>
                <a:latin typeface="Century Gothic" pitchFamily="34" charset="0"/>
                <a:cs typeface="Arial" pitchFamily="34" charset="0"/>
              </a:rPr>
              <a:t>Unidad de Estudios Económicos, Actuariales y Presupuesto</a:t>
            </a:r>
            <a:endParaRPr lang="es-MX" sz="900" b="1" dirty="0">
              <a:solidFill>
                <a:srgbClr val="6E56A0"/>
              </a:solidFill>
              <a:latin typeface="Century Gothic" pitchFamily="34" charset="0"/>
              <a:cs typeface="Arial" pitchFamily="34" charset="0"/>
            </a:endParaRPr>
          </a:p>
        </p:txBody>
      </p:sp>
      <p:pic>
        <p:nvPicPr>
          <p:cNvPr id="34" name="Imagen 33"/>
          <p:cNvPicPr>
            <a:picLocks noChangeAspect="1"/>
          </p:cNvPicPr>
          <p:nvPr/>
        </p:nvPicPr>
        <p:blipFill rotWithShape="1">
          <a:blip r:embed="rId4"/>
          <a:srcRect l="1538" t="20344" r="770" b="15263"/>
          <a:stretch/>
        </p:blipFill>
        <p:spPr>
          <a:xfrm>
            <a:off x="25222" y="6498103"/>
            <a:ext cx="9144000" cy="185191"/>
          </a:xfrm>
          <a:prstGeom prst="rect">
            <a:avLst/>
          </a:prstGeom>
        </p:spPr>
      </p:pic>
      <p:cxnSp>
        <p:nvCxnSpPr>
          <p:cNvPr id="17" name="17 Conector recto"/>
          <p:cNvCxnSpPr/>
          <p:nvPr/>
        </p:nvCxnSpPr>
        <p:spPr>
          <a:xfrm>
            <a:off x="1496507" y="143568"/>
            <a:ext cx="0" cy="360000"/>
          </a:xfrm>
          <a:prstGeom prst="line">
            <a:avLst/>
          </a:prstGeom>
          <a:ln w="28575">
            <a:solidFill>
              <a:srgbClr val="6E56A0"/>
            </a:solidFill>
          </a:ln>
        </p:spPr>
        <p:style>
          <a:lnRef idx="1">
            <a:schemeClr val="accent1"/>
          </a:lnRef>
          <a:fillRef idx="0">
            <a:schemeClr val="accent1"/>
          </a:fillRef>
          <a:effectRef idx="0">
            <a:schemeClr val="accent1"/>
          </a:effectRef>
          <a:fontRef idx="minor">
            <a:schemeClr val="tx1"/>
          </a:fontRef>
        </p:style>
      </p:cxnSp>
      <p:pic>
        <p:nvPicPr>
          <p:cNvPr id="2" name="Imagen 1"/>
          <p:cNvPicPr>
            <a:picLocks noChangeAspect="1"/>
          </p:cNvPicPr>
          <p:nvPr/>
        </p:nvPicPr>
        <p:blipFill>
          <a:blip r:embed="rId5"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8025376" y="5523302"/>
            <a:ext cx="1031569" cy="936000"/>
          </a:xfrm>
          <a:prstGeom prst="rect">
            <a:avLst/>
          </a:prstGeom>
        </p:spPr>
      </p:pic>
    </p:spTree>
    <p:extLst>
      <p:ext uri="{BB962C8B-B14F-4D97-AF65-F5344CB8AC3E}">
        <p14:creationId xmlns:p14="http://schemas.microsoft.com/office/powerpoint/2010/main" val="290214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67808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
        <p:nvSpPr>
          <p:cNvPr id="2"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608126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sp>
        <p:nvSpPr>
          <p:cNvPr id="3" name="47 Marcador de título"/>
          <p:cNvSpPr>
            <a:spLocks noGrp="1"/>
          </p:cNvSpPr>
          <p:nvPr>
            <p:ph type="title"/>
          </p:nvPr>
        </p:nvSpPr>
        <p:spPr>
          <a:xfrm>
            <a:off x="297272" y="116632"/>
            <a:ext cx="8846728" cy="330908"/>
          </a:xfrm>
          <a:prstGeom prst="rect">
            <a:avLst/>
          </a:prstGeom>
        </p:spPr>
        <p:txBody>
          <a:bodyPr vert="horz" lIns="91440" tIns="45720" rIns="91440" bIns="45720" rtlCol="0" anchor="ctr">
            <a:noAutofit/>
          </a:bodyPr>
          <a:lstStyle>
            <a:lvl1pPr marL="85725" indent="0">
              <a:defRPr sz="1400">
                <a:latin typeface="Century Gothic" pitchFamily="34" charset="0"/>
              </a:defRPr>
            </a:lvl1pPr>
          </a:lstStyle>
          <a:p>
            <a:r>
              <a:rPr lang="es-ES" dirty="0"/>
              <a:t>Haga clic para modificar el estilo de título del patrón</a:t>
            </a:r>
            <a:endParaRPr lang="es-MX" dirty="0"/>
          </a:p>
        </p:txBody>
      </p:sp>
      <p:sp>
        <p:nvSpPr>
          <p:cNvPr id="4" name="46 Marcador de número de diapositiva"/>
          <p:cNvSpPr>
            <a:spLocks noGrp="1"/>
          </p:cNvSpPr>
          <p:nvPr>
            <p:ph type="sldNum" sz="quarter" idx="4"/>
          </p:nvPr>
        </p:nvSpPr>
        <p:spPr>
          <a:xfrm>
            <a:off x="8643966" y="6492899"/>
            <a:ext cx="454910" cy="365125"/>
          </a:xfrm>
          <a:prstGeom prst="rect">
            <a:avLst/>
          </a:prstGeom>
        </p:spPr>
        <p:txBody>
          <a:bodyPr vert="horz" lIns="91440" tIns="45720" rIns="91440" bIns="45720" rtlCol="0" anchor="ctr"/>
          <a:lstStyle>
            <a:lvl1pPr algn="r">
              <a:defRPr sz="1100" b="1">
                <a:solidFill>
                  <a:schemeClr val="tx1">
                    <a:lumMod val="75000"/>
                    <a:lumOff val="25000"/>
                  </a:schemeClr>
                </a:solidFill>
                <a:latin typeface="Arial" pitchFamily="34" charset="0"/>
                <a:cs typeface="Arial" pitchFamily="34" charset="0"/>
              </a:defRPr>
            </a:lvl1pPr>
          </a:lstStyle>
          <a:p>
            <a:fld id="{F7E28DE7-990A-407D-BC13-BE5F1D408C55}" type="slidenum">
              <a:rPr lang="es-MX" smtClean="0"/>
              <a:pPr/>
              <a:t>‹Nº›</a:t>
            </a:fld>
            <a:endParaRPr lang="es-MX"/>
          </a:p>
        </p:txBody>
      </p:sp>
    </p:spTree>
    <p:extLst>
      <p:ext uri="{BB962C8B-B14F-4D97-AF65-F5344CB8AC3E}">
        <p14:creationId xmlns:p14="http://schemas.microsoft.com/office/powerpoint/2010/main" val="2601602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8" name="Imagen 27"/>
          <p:cNvPicPr/>
          <p:nvPr/>
        </p:nvPicPr>
        <p:blipFill rotWithShape="1">
          <a:blip r:embed="rId6">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sp>
        <p:nvSpPr>
          <p:cNvPr id="7"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
        <p:nvSpPr>
          <p:cNvPr id="8" name="29 CuadroTexto"/>
          <p:cNvSpPr txBox="1"/>
          <p:nvPr/>
        </p:nvSpPr>
        <p:spPr>
          <a:xfrm>
            <a:off x="0" y="6551235"/>
            <a:ext cx="5143504" cy="261610"/>
          </a:xfrm>
          <a:prstGeom prst="rect">
            <a:avLst/>
          </a:prstGeom>
          <a:noFill/>
        </p:spPr>
        <p:txBody>
          <a:bodyPr wrap="square" rtlCol="0">
            <a:spAutoFit/>
          </a:bodyPr>
          <a:lstStyle/>
          <a:p>
            <a:r>
              <a:rPr lang="es-MX" sz="1100" i="1" dirty="0" smtClean="0">
                <a:solidFill>
                  <a:schemeClr val="tx1"/>
                </a:solidFill>
                <a:latin typeface="Century Gothic" pitchFamily="34" charset="0"/>
                <a:cs typeface="Arial" pitchFamily="34" charset="0"/>
              </a:rPr>
              <a:t>Estudios Económicos, Actuariales y Presupuesto</a:t>
            </a:r>
            <a:endParaRPr lang="es-MX" sz="1100" i="1" dirty="0">
              <a:solidFill>
                <a:schemeClr val="tx1"/>
              </a:solidFill>
              <a:latin typeface="Century Gothic" pitchFamily="34" charset="0"/>
              <a:cs typeface="Arial" pitchFamily="34" charset="0"/>
            </a:endParaRPr>
          </a:p>
        </p:txBody>
      </p:sp>
      <p:sp>
        <p:nvSpPr>
          <p:cNvPr id="24" name="2055 Rectángulo"/>
          <p:cNvSpPr/>
          <p:nvPr/>
        </p:nvSpPr>
        <p:spPr>
          <a:xfrm>
            <a:off x="1349298" y="100341"/>
            <a:ext cx="6696000" cy="32623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a:blip r:embed="rId7"/>
          <a:stretch>
            <a:fillRect/>
          </a:stretch>
        </p:blipFill>
        <p:spPr>
          <a:xfrm>
            <a:off x="-15638" y="1960289"/>
            <a:ext cx="9175275" cy="2987299"/>
          </a:xfrm>
          <a:prstGeom prst="rect">
            <a:avLst/>
          </a:prstGeom>
        </p:spPr>
      </p:pic>
      <p:pic>
        <p:nvPicPr>
          <p:cNvPr id="29" name="Imagen 28"/>
          <p:cNvPicPr>
            <a:picLocks noChangeAspect="1"/>
          </p:cNvPicPr>
          <p:nvPr/>
        </p:nvPicPr>
        <p:blipFill rotWithShape="1">
          <a:blip r:embed="rId8"/>
          <a:srcRect l="1538" t="20344" r="770" b="15263"/>
          <a:stretch/>
        </p:blipFill>
        <p:spPr>
          <a:xfrm>
            <a:off x="0" y="6421699"/>
            <a:ext cx="9144000" cy="185191"/>
          </a:xfrm>
          <a:prstGeom prst="rect">
            <a:avLst/>
          </a:prstGeom>
        </p:spPr>
      </p:pic>
      <p:grpSp>
        <p:nvGrpSpPr>
          <p:cNvPr id="30" name="68 Grupo"/>
          <p:cNvGrpSpPr/>
          <p:nvPr/>
        </p:nvGrpSpPr>
        <p:grpSpPr>
          <a:xfrm>
            <a:off x="6372200" y="1988840"/>
            <a:ext cx="2571884" cy="3528392"/>
            <a:chOff x="1546123" y="1575439"/>
            <a:chExt cx="1800535" cy="2539433"/>
          </a:xfrm>
          <a:solidFill>
            <a:srgbClr val="BEB2CE"/>
          </a:solidFill>
        </p:grpSpPr>
        <p:sp>
          <p:nvSpPr>
            <p:cNvPr id="31" name="13 Elipse"/>
            <p:cNvSpPr/>
            <p:nvPr/>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2" name="70 Elipse"/>
            <p:cNvSpPr/>
            <p:nvPr/>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3" name="73 Elipse"/>
            <p:cNvSpPr/>
            <p:nvPr/>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4" name="27 Rectángulo"/>
            <p:cNvSpPr/>
            <p:nvPr/>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5" name="75 Elipse"/>
            <p:cNvSpPr/>
            <p:nvPr/>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sp>
          <p:nvSpPr>
            <p:cNvPr id="36" name="26 Rectángulo"/>
            <p:cNvSpPr/>
            <p:nvPr/>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solidFill>
                  <a:schemeClr val="accent2"/>
                </a:solidFill>
              </a:endParaRPr>
            </a:p>
          </p:txBody>
        </p:sp>
        <p:sp>
          <p:nvSpPr>
            <p:cNvPr id="37" name="26 Rectángulo"/>
            <p:cNvSpPr/>
            <p:nvPr/>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a:p>
          </p:txBody>
        </p:sp>
      </p:grpSp>
      <p:sp>
        <p:nvSpPr>
          <p:cNvPr id="39" name="2 Rectángulo"/>
          <p:cNvSpPr/>
          <p:nvPr/>
        </p:nvSpPr>
        <p:spPr>
          <a:xfrm>
            <a:off x="-45123"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 name="Imagen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551" y="7184"/>
            <a:ext cx="1332000" cy="520128"/>
          </a:xfrm>
          <a:prstGeom prst="rect">
            <a:avLst/>
          </a:prstGeom>
        </p:spPr>
      </p:pic>
    </p:spTree>
    <p:extLst>
      <p:ext uri="{BB962C8B-B14F-4D97-AF65-F5344CB8AC3E}">
        <p14:creationId xmlns:p14="http://schemas.microsoft.com/office/powerpoint/2010/main" val="7239988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7" r:id="rId4"/>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file:///C:\Users\lcarrillo\Desktop\Presupuesto%202021\Finales\III.%20Estructura%20Program&#225;tica%202021.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lcarrillo\Desktop\Presupuesto%202021\Finales\IV.%20MIR&#180;s%202021.pdf" TargetMode="External"/><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file:///C:\Users\lcarrillo\Desktop\Presupuesto%202021\Finales\VI.%20Plantilla%20de%20Personal%202021.pdf" TargetMode="External"/><Relationship Id="rId2" Type="http://schemas.openxmlformats.org/officeDocument/2006/relationships/hyperlink" Target="file:///C:\Users\lcarrillo\Desktop\Presupuesto%202021\Finales\VI.%20Organigrama%202021.pdf" TargetMode="External"/><Relationship Id="rId1" Type="http://schemas.openxmlformats.org/officeDocument/2006/relationships/slideLayout" Target="../slideLayouts/slideLayout2.xml"/><Relationship Id="rId4" Type="http://schemas.openxmlformats.org/officeDocument/2006/relationships/hyperlink" Target="file:///C:\Users\lcarrillo\Desktop\Presupuesto%202021\Finales\VII.%20Programa%20Anual%20de%20Adquisiciones%202021.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file:///C:\Users\lcarrillo\Desktop\Presupuesto%202021\Finales\I.%20Presupuesto%20de%20Ingresos%202021.pdf" TargetMode="External"/><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file:///C:\Users\lcarrillo\Desktop\Presupuesto%202021\Finales\II.%20Presupuesto%20de%20Egresos%202021.pdf" TargetMode="External"/><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6"/>
          <p:cNvSpPr>
            <a:spLocks noGrp="1"/>
          </p:cNvSpPr>
          <p:nvPr>
            <p:ph sz="quarter" idx="10"/>
          </p:nvPr>
        </p:nvSpPr>
        <p:spPr>
          <a:xfrm>
            <a:off x="1674421" y="2136687"/>
            <a:ext cx="7382525" cy="2786062"/>
          </a:xfrm>
        </p:spPr>
        <p:txBody>
          <a:bodyPr/>
          <a:lstStyle/>
          <a:p>
            <a:pPr marL="0" indent="0">
              <a:buNone/>
            </a:pPr>
            <a:r>
              <a:rPr lang="es-MX" sz="3200" b="1" dirty="0" smtClean="0">
                <a:solidFill>
                  <a:srgbClr val="6E56A0"/>
                </a:solidFill>
              </a:rPr>
              <a:t>Proyecto de Presupuesto 2021</a:t>
            </a:r>
          </a:p>
          <a:p>
            <a:pPr marL="0" indent="0">
              <a:buNone/>
            </a:pPr>
            <a:r>
              <a:rPr lang="es-MX" dirty="0" smtClean="0"/>
              <a:t>Noviembre 2020</a:t>
            </a:r>
          </a:p>
        </p:txBody>
      </p:sp>
    </p:spTree>
    <p:extLst>
      <p:ext uri="{BB962C8B-B14F-4D97-AF65-F5344CB8AC3E}">
        <p14:creationId xmlns:p14="http://schemas.microsoft.com/office/powerpoint/2010/main" val="606376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Estructura Programática</a:t>
            </a:r>
            <a:endParaRPr lang="es-MX" dirty="0"/>
          </a:p>
        </p:txBody>
      </p:sp>
      <p:sp>
        <p:nvSpPr>
          <p:cNvPr id="6" name="CuadroTexto 5"/>
          <p:cNvSpPr txBox="1"/>
          <p:nvPr/>
        </p:nvSpPr>
        <p:spPr>
          <a:xfrm>
            <a:off x="726856" y="1413565"/>
            <a:ext cx="1003288" cy="369332"/>
          </a:xfrm>
          <a:prstGeom prst="rect">
            <a:avLst/>
          </a:prstGeom>
          <a:noFill/>
        </p:spPr>
        <p:txBody>
          <a:bodyPr wrap="none" rtlCol="0">
            <a:spAutoFit/>
          </a:bodyPr>
          <a:lstStyle/>
          <a:p>
            <a:r>
              <a:rPr lang="es-MX" b="1" dirty="0" smtClean="0"/>
              <a:t>Objetivo</a:t>
            </a:r>
            <a:endParaRPr lang="es-MX" b="1" dirty="0"/>
          </a:p>
        </p:txBody>
      </p:sp>
      <p:sp>
        <p:nvSpPr>
          <p:cNvPr id="7" name="CuadroTexto 6"/>
          <p:cNvSpPr txBox="1"/>
          <p:nvPr/>
        </p:nvSpPr>
        <p:spPr>
          <a:xfrm>
            <a:off x="2704242" y="1413565"/>
            <a:ext cx="1111330" cy="369332"/>
          </a:xfrm>
          <a:prstGeom prst="rect">
            <a:avLst/>
          </a:prstGeom>
          <a:noFill/>
        </p:spPr>
        <p:txBody>
          <a:bodyPr wrap="none" rtlCol="0">
            <a:spAutoFit/>
          </a:bodyPr>
          <a:lstStyle/>
          <a:p>
            <a:r>
              <a:rPr lang="es-MX" b="1" dirty="0" smtClean="0"/>
              <a:t>Programa</a:t>
            </a:r>
            <a:endParaRPr lang="es-MX" b="1" dirty="0"/>
          </a:p>
        </p:txBody>
      </p:sp>
      <p:sp>
        <p:nvSpPr>
          <p:cNvPr id="8" name="CuadroTexto 7"/>
          <p:cNvSpPr txBox="1"/>
          <p:nvPr/>
        </p:nvSpPr>
        <p:spPr>
          <a:xfrm>
            <a:off x="4834716" y="1413565"/>
            <a:ext cx="936860" cy="369332"/>
          </a:xfrm>
          <a:prstGeom prst="rect">
            <a:avLst/>
          </a:prstGeom>
          <a:noFill/>
        </p:spPr>
        <p:txBody>
          <a:bodyPr wrap="none" rtlCol="0">
            <a:spAutoFit/>
          </a:bodyPr>
          <a:lstStyle/>
          <a:p>
            <a:r>
              <a:rPr lang="es-MX" b="1" dirty="0" smtClean="0"/>
              <a:t>Proceso</a:t>
            </a:r>
            <a:endParaRPr lang="es-MX" b="1" dirty="0"/>
          </a:p>
        </p:txBody>
      </p:sp>
      <p:sp>
        <p:nvSpPr>
          <p:cNvPr id="9" name="CuadroTexto 8"/>
          <p:cNvSpPr txBox="1"/>
          <p:nvPr/>
        </p:nvSpPr>
        <p:spPr>
          <a:xfrm>
            <a:off x="6493852" y="1413565"/>
            <a:ext cx="1826847" cy="369332"/>
          </a:xfrm>
          <a:prstGeom prst="rect">
            <a:avLst/>
          </a:prstGeom>
          <a:noFill/>
        </p:spPr>
        <p:txBody>
          <a:bodyPr wrap="none" rtlCol="0">
            <a:spAutoFit/>
          </a:bodyPr>
          <a:lstStyle/>
          <a:p>
            <a:r>
              <a:rPr lang="es-MX" b="1" dirty="0" smtClean="0"/>
              <a:t>Unidad Ejecutora</a:t>
            </a:r>
            <a:endParaRPr lang="es-MX" b="1" dirty="0"/>
          </a:p>
        </p:txBody>
      </p:sp>
      <p:sp>
        <p:nvSpPr>
          <p:cNvPr id="10" name="Rectángulo 9"/>
          <p:cNvSpPr/>
          <p:nvPr/>
        </p:nvSpPr>
        <p:spPr>
          <a:xfrm>
            <a:off x="420784" y="2109478"/>
            <a:ext cx="1683143" cy="1708769"/>
          </a:xfrm>
          <a:prstGeom prst="rect">
            <a:avLst/>
          </a:prstGeom>
          <a:solidFill>
            <a:srgbClr val="6E56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Mejorar la salud y estabilidad financiera del Instituto que permitan hacer frente a los compromisos en el corto, mediano y largo </a:t>
            </a:r>
            <a:r>
              <a:rPr lang="es-MX" sz="1200" dirty="0" smtClean="0"/>
              <a:t>plazo. </a:t>
            </a:r>
            <a:endParaRPr lang="es-MX" sz="1200" dirty="0"/>
          </a:p>
        </p:txBody>
      </p:sp>
      <p:sp>
        <p:nvSpPr>
          <p:cNvPr id="11" name="Rectángulo 10"/>
          <p:cNvSpPr/>
          <p:nvPr/>
        </p:nvSpPr>
        <p:spPr>
          <a:xfrm>
            <a:off x="420784" y="3953113"/>
            <a:ext cx="1683143" cy="170876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200" dirty="0"/>
              <a:t>Mejorar el otorgamiento de las prestaciones, de carácter social y económicas, a los afiliados del Instituto.</a:t>
            </a:r>
          </a:p>
        </p:txBody>
      </p:sp>
      <p:sp>
        <p:nvSpPr>
          <p:cNvPr id="12" name="Rectángulo 11"/>
          <p:cNvSpPr/>
          <p:nvPr/>
        </p:nvSpPr>
        <p:spPr>
          <a:xfrm>
            <a:off x="2464022" y="2109478"/>
            <a:ext cx="1683143" cy="801112"/>
          </a:xfrm>
          <a:prstGeom prst="rect">
            <a:avLst/>
          </a:prstGeom>
          <a:solidFill>
            <a:srgbClr val="9999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Fortalecimiento del Patrimonio</a:t>
            </a:r>
            <a:endParaRPr lang="es-MX" sz="1200" dirty="0"/>
          </a:p>
        </p:txBody>
      </p:sp>
      <p:sp>
        <p:nvSpPr>
          <p:cNvPr id="13" name="Rectángulo 12"/>
          <p:cNvSpPr/>
          <p:nvPr/>
        </p:nvSpPr>
        <p:spPr>
          <a:xfrm>
            <a:off x="2464022" y="3059148"/>
            <a:ext cx="1683143" cy="759100"/>
          </a:xfrm>
          <a:prstGeom prst="rect">
            <a:avLst/>
          </a:prstGeom>
          <a:solidFill>
            <a:srgbClr val="9999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Operación del Instituto</a:t>
            </a:r>
          </a:p>
        </p:txBody>
      </p:sp>
      <p:sp>
        <p:nvSpPr>
          <p:cNvPr id="14" name="Rectángulo 13"/>
          <p:cNvSpPr/>
          <p:nvPr/>
        </p:nvSpPr>
        <p:spPr>
          <a:xfrm>
            <a:off x="2464022" y="3966804"/>
            <a:ext cx="1683143" cy="801112"/>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Prestaciones Sociales, Económicas y de Vivienda</a:t>
            </a:r>
            <a:endParaRPr lang="es-MX" sz="1200" dirty="0"/>
          </a:p>
        </p:txBody>
      </p:sp>
      <p:sp>
        <p:nvSpPr>
          <p:cNvPr id="15" name="Rectángulo 14"/>
          <p:cNvSpPr/>
          <p:nvPr/>
        </p:nvSpPr>
        <p:spPr>
          <a:xfrm>
            <a:off x="2464022" y="4916474"/>
            <a:ext cx="1683143" cy="75910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Atención Médica</a:t>
            </a:r>
            <a:endParaRPr lang="es-MX" sz="1200" dirty="0"/>
          </a:p>
        </p:txBody>
      </p:sp>
      <p:sp>
        <p:nvSpPr>
          <p:cNvPr id="16" name="Rectángulo 15"/>
          <p:cNvSpPr/>
          <p:nvPr/>
        </p:nvSpPr>
        <p:spPr>
          <a:xfrm>
            <a:off x="4507260" y="2109477"/>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5 Procesos</a:t>
            </a:r>
            <a:endParaRPr lang="es-MX" sz="1200" dirty="0">
              <a:solidFill>
                <a:schemeClr val="bg2">
                  <a:lumMod val="25000"/>
                </a:schemeClr>
              </a:solidFill>
            </a:endParaRPr>
          </a:p>
        </p:txBody>
      </p:sp>
      <p:sp>
        <p:nvSpPr>
          <p:cNvPr id="17" name="Rectángulo 16"/>
          <p:cNvSpPr/>
          <p:nvPr/>
        </p:nvSpPr>
        <p:spPr>
          <a:xfrm>
            <a:off x="4507260" y="3059148"/>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10 Procesos</a:t>
            </a:r>
            <a:endParaRPr lang="es-MX" sz="1200" dirty="0">
              <a:solidFill>
                <a:schemeClr val="bg2">
                  <a:lumMod val="25000"/>
                </a:schemeClr>
              </a:solidFill>
            </a:endParaRPr>
          </a:p>
        </p:txBody>
      </p:sp>
      <p:sp>
        <p:nvSpPr>
          <p:cNvPr id="18" name="Rectángulo 17"/>
          <p:cNvSpPr/>
          <p:nvPr/>
        </p:nvSpPr>
        <p:spPr>
          <a:xfrm>
            <a:off x="4511307" y="396680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6 Procesos</a:t>
            </a:r>
            <a:endParaRPr lang="es-MX" sz="1200" dirty="0">
              <a:solidFill>
                <a:schemeClr val="bg2">
                  <a:lumMod val="25000"/>
                </a:schemeClr>
              </a:solidFill>
            </a:endParaRPr>
          </a:p>
        </p:txBody>
      </p:sp>
      <p:sp>
        <p:nvSpPr>
          <p:cNvPr id="19" name="Rectángulo 18"/>
          <p:cNvSpPr/>
          <p:nvPr/>
        </p:nvSpPr>
        <p:spPr>
          <a:xfrm>
            <a:off x="4511307" y="491647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2</a:t>
            </a:r>
            <a:r>
              <a:rPr lang="es-MX" sz="1200" dirty="0" smtClean="0">
                <a:solidFill>
                  <a:schemeClr val="bg2">
                    <a:lumMod val="25000"/>
                  </a:schemeClr>
                </a:solidFill>
              </a:rPr>
              <a:t> Procesos</a:t>
            </a:r>
            <a:endParaRPr lang="es-MX" sz="1200" dirty="0">
              <a:solidFill>
                <a:schemeClr val="bg2">
                  <a:lumMod val="25000"/>
                </a:schemeClr>
              </a:solidFill>
            </a:endParaRPr>
          </a:p>
        </p:txBody>
      </p:sp>
      <p:sp>
        <p:nvSpPr>
          <p:cNvPr id="20" name="Rectángulo 19"/>
          <p:cNvSpPr/>
          <p:nvPr/>
        </p:nvSpPr>
        <p:spPr>
          <a:xfrm>
            <a:off x="6570726" y="2109477"/>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20 Unidades</a:t>
            </a:r>
            <a:endParaRPr lang="es-MX" sz="1200" dirty="0">
              <a:solidFill>
                <a:schemeClr val="bg2">
                  <a:lumMod val="25000"/>
                </a:schemeClr>
              </a:solidFill>
            </a:endParaRPr>
          </a:p>
        </p:txBody>
      </p:sp>
      <p:sp>
        <p:nvSpPr>
          <p:cNvPr id="21" name="Rectángulo 20"/>
          <p:cNvSpPr/>
          <p:nvPr/>
        </p:nvSpPr>
        <p:spPr>
          <a:xfrm>
            <a:off x="6570726" y="3059148"/>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13 Unidades</a:t>
            </a:r>
            <a:endParaRPr lang="es-MX" sz="1200" dirty="0">
              <a:solidFill>
                <a:schemeClr val="bg2">
                  <a:lumMod val="25000"/>
                </a:schemeClr>
              </a:solidFill>
            </a:endParaRPr>
          </a:p>
        </p:txBody>
      </p:sp>
      <p:sp>
        <p:nvSpPr>
          <p:cNvPr id="22" name="Rectángulo 21"/>
          <p:cNvSpPr/>
          <p:nvPr/>
        </p:nvSpPr>
        <p:spPr>
          <a:xfrm>
            <a:off x="6574773" y="396680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9</a:t>
            </a:r>
            <a:r>
              <a:rPr lang="es-MX" sz="1200" dirty="0" smtClean="0">
                <a:solidFill>
                  <a:schemeClr val="bg2">
                    <a:lumMod val="25000"/>
                  </a:schemeClr>
                </a:solidFill>
              </a:rPr>
              <a:t> Unidades</a:t>
            </a:r>
            <a:endParaRPr lang="es-MX" sz="1200" dirty="0">
              <a:solidFill>
                <a:schemeClr val="bg2">
                  <a:lumMod val="25000"/>
                </a:schemeClr>
              </a:solidFill>
            </a:endParaRPr>
          </a:p>
        </p:txBody>
      </p:sp>
      <p:sp>
        <p:nvSpPr>
          <p:cNvPr id="23" name="Rectángulo 22"/>
          <p:cNvSpPr/>
          <p:nvPr/>
        </p:nvSpPr>
        <p:spPr>
          <a:xfrm>
            <a:off x="6574773" y="491647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4</a:t>
            </a:r>
            <a:r>
              <a:rPr lang="es-MX" sz="1200" dirty="0" smtClean="0">
                <a:solidFill>
                  <a:schemeClr val="bg2">
                    <a:lumMod val="25000"/>
                  </a:schemeClr>
                </a:solidFill>
              </a:rPr>
              <a:t> Unidades</a:t>
            </a:r>
            <a:endParaRPr lang="es-MX" sz="1200" dirty="0">
              <a:solidFill>
                <a:schemeClr val="bg2">
                  <a:lumMod val="25000"/>
                </a:schemeClr>
              </a:solidFill>
            </a:endParaRPr>
          </a:p>
        </p:txBody>
      </p:sp>
      <p:sp>
        <p:nvSpPr>
          <p:cNvPr id="24" name="Botón de acción: Documento 23">
            <a:hlinkClick r:id="rId2"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Estruc.</a:t>
            </a:r>
          </a:p>
        </p:txBody>
      </p:sp>
    </p:spTree>
    <p:extLst>
      <p:ext uri="{BB962C8B-B14F-4D97-AF65-F5344CB8AC3E}">
        <p14:creationId xmlns:p14="http://schemas.microsoft.com/office/powerpoint/2010/main" val="2953062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del Presupuesto 2021</a:t>
            </a:r>
            <a:endParaRPr lang="es-MX" dirty="0"/>
          </a:p>
        </p:txBody>
      </p:sp>
      <p:sp>
        <p:nvSpPr>
          <p:cNvPr id="3" name="Marcador de texto 2"/>
          <p:cNvSpPr>
            <a:spLocks noGrp="1"/>
          </p:cNvSpPr>
          <p:nvPr>
            <p:ph type="body" sz="quarter" idx="14"/>
          </p:nvPr>
        </p:nvSpPr>
        <p:spPr/>
        <p:txBody>
          <a:bodyPr/>
          <a:lstStyle/>
          <a:p>
            <a:r>
              <a:rPr lang="es-MX" dirty="0" smtClean="0"/>
              <a:t>Matrices de Indicadores de Resultados</a:t>
            </a:r>
            <a:endParaRPr lang="es-MX" dirty="0"/>
          </a:p>
        </p:txBody>
      </p:sp>
      <p:sp>
        <p:nvSpPr>
          <p:cNvPr id="8" name="Marcador de texto 7"/>
          <p:cNvSpPr>
            <a:spLocks noGrp="1"/>
          </p:cNvSpPr>
          <p:nvPr>
            <p:ph type="body" sz="quarter" idx="15"/>
          </p:nvPr>
        </p:nvSpPr>
        <p:spPr/>
        <p:txBody>
          <a:bodyPr/>
          <a:lstStyle/>
          <a:p>
            <a:r>
              <a:rPr lang="es-MX" dirty="0" smtClean="0"/>
              <a:t>De conformidad con el artículo 39, fracción III de la Ley de Presupuesto, Contabilidad y Gasto Público del Estado de Jalisco, se presenta un cuadro resumen de los indicadores establecidos en las Matrices de Indicadores de Resultados por programa presupuestario:</a:t>
            </a:r>
            <a:endParaRPr lang="es-MX" dirty="0"/>
          </a:p>
        </p:txBody>
      </p:sp>
      <p:pic>
        <p:nvPicPr>
          <p:cNvPr id="7" name="Imagen 6"/>
          <p:cNvPicPr>
            <a:picLocks noChangeAspect="1"/>
          </p:cNvPicPr>
          <p:nvPr/>
        </p:nvPicPr>
        <p:blipFill>
          <a:blip r:embed="rId2"/>
          <a:stretch>
            <a:fillRect/>
          </a:stretch>
        </p:blipFill>
        <p:spPr>
          <a:xfrm>
            <a:off x="1006883" y="2259872"/>
            <a:ext cx="7199295" cy="3273518"/>
          </a:xfrm>
          <a:prstGeom prst="rect">
            <a:avLst/>
          </a:prstGeom>
        </p:spPr>
      </p:pic>
      <p:sp>
        <p:nvSpPr>
          <p:cNvPr id="6" name="Botón de acción: Documento 5">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MIR’s</a:t>
            </a:r>
            <a:endParaRPr lang="es-MX" sz="800" dirty="0"/>
          </a:p>
        </p:txBody>
      </p:sp>
    </p:spTree>
    <p:extLst>
      <p:ext uri="{BB962C8B-B14F-4D97-AF65-F5344CB8AC3E}">
        <p14:creationId xmlns:p14="http://schemas.microsoft.com/office/powerpoint/2010/main" val="2700542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a:t>Proyecto de Presupuesto </a:t>
            </a:r>
            <a:r>
              <a:rPr lang="es-MX" dirty="0" smtClean="0"/>
              <a:t>2021</a:t>
            </a:r>
            <a:endParaRPr lang="es-MX" dirty="0"/>
          </a:p>
        </p:txBody>
      </p:sp>
      <p:sp>
        <p:nvSpPr>
          <p:cNvPr id="3" name="Marcador de texto 2"/>
          <p:cNvSpPr>
            <a:spLocks noGrp="1"/>
          </p:cNvSpPr>
          <p:nvPr>
            <p:ph type="body" sz="quarter" idx="14"/>
          </p:nvPr>
        </p:nvSpPr>
        <p:spPr/>
        <p:txBody>
          <a:bodyPr/>
          <a:lstStyle/>
          <a:p>
            <a:r>
              <a:rPr lang="es-MX" dirty="0" smtClean="0"/>
              <a:t>Políticas de Adecuación Presupuestal</a:t>
            </a:r>
            <a:endParaRPr lang="es-MX" dirty="0"/>
          </a:p>
        </p:txBody>
      </p:sp>
      <p:sp>
        <p:nvSpPr>
          <p:cNvPr id="4" name="Marcador de texto 3"/>
          <p:cNvSpPr>
            <a:spLocks noGrp="1"/>
          </p:cNvSpPr>
          <p:nvPr>
            <p:ph type="body" sz="quarter" idx="15"/>
          </p:nvPr>
        </p:nvSpPr>
        <p:spPr/>
        <p:txBody>
          <a:bodyPr/>
          <a:lstStyle/>
          <a:p>
            <a:pPr marL="400050" indent="-400050">
              <a:buFont typeface="+mj-lt"/>
              <a:buAutoNum type="romanUcPeriod"/>
            </a:pPr>
            <a:r>
              <a:rPr lang="es-MX" sz="1150" b="1" dirty="0">
                <a:solidFill>
                  <a:schemeClr val="tx1"/>
                </a:solidFill>
              </a:rPr>
              <a:t>Adecuaciones Presupuestales que Aprueba el Consejo Directivo:</a:t>
            </a:r>
          </a:p>
          <a:p>
            <a:pPr lvl="1"/>
            <a:r>
              <a:rPr lang="es-MX" sz="1150" dirty="0">
                <a:solidFill>
                  <a:schemeClr val="tx1"/>
                </a:solidFill>
              </a:rPr>
              <a:t>I.1. </a:t>
            </a:r>
            <a:r>
              <a:rPr lang="es-MX" sz="1150" dirty="0" smtClean="0">
                <a:solidFill>
                  <a:schemeClr val="tx1"/>
                </a:solidFill>
              </a:rPr>
              <a:t>Ampliaciones </a:t>
            </a:r>
            <a:r>
              <a:rPr lang="es-MX" sz="1150" dirty="0">
                <a:solidFill>
                  <a:schemeClr val="tx1"/>
                </a:solidFill>
              </a:rPr>
              <a:t>Presupuestales.</a:t>
            </a:r>
          </a:p>
          <a:p>
            <a:pPr lvl="1"/>
            <a:r>
              <a:rPr lang="es-MX" sz="1150" dirty="0">
                <a:solidFill>
                  <a:schemeClr val="tx1"/>
                </a:solidFill>
              </a:rPr>
              <a:t>I.2. Transferencias entre Partidas Presupuestales de distintos Capítulos.</a:t>
            </a:r>
          </a:p>
          <a:p>
            <a:pPr lvl="1"/>
            <a:r>
              <a:rPr lang="es-MX" sz="1150" dirty="0">
                <a:solidFill>
                  <a:schemeClr val="tx1"/>
                </a:solidFill>
              </a:rPr>
              <a:t>I.3. Transferencias entre Partidas Presupuestales del mismo Capítulo mayores al </a:t>
            </a:r>
            <a:r>
              <a:rPr lang="es-MX" sz="1150" dirty="0" smtClean="0">
                <a:solidFill>
                  <a:schemeClr val="tx1"/>
                </a:solidFill>
              </a:rPr>
              <a:t>10% del </a:t>
            </a:r>
            <a:r>
              <a:rPr lang="es-MX" sz="1150" dirty="0">
                <a:solidFill>
                  <a:schemeClr val="tx1"/>
                </a:solidFill>
              </a:rPr>
              <a:t>presupuesto original aprobado de la partida de origen.</a:t>
            </a:r>
          </a:p>
          <a:p>
            <a:pPr marL="400050" indent="-400050">
              <a:buAutoNum type="romanUcPeriod" startAt="2"/>
            </a:pPr>
            <a:r>
              <a:rPr lang="es-MX" sz="1150" b="1" dirty="0" smtClean="0">
                <a:solidFill>
                  <a:schemeClr val="tx1"/>
                </a:solidFill>
              </a:rPr>
              <a:t>Adecuaciones </a:t>
            </a:r>
            <a:r>
              <a:rPr lang="es-MX" sz="1150" b="1" dirty="0">
                <a:solidFill>
                  <a:schemeClr val="tx1"/>
                </a:solidFill>
              </a:rPr>
              <a:t>Presupuestales que Aprueba el Director General:</a:t>
            </a:r>
          </a:p>
          <a:p>
            <a:pPr lvl="1"/>
            <a:r>
              <a:rPr lang="es-MX" sz="1150" dirty="0">
                <a:solidFill>
                  <a:schemeClr val="tx1"/>
                </a:solidFill>
              </a:rPr>
              <a:t>II.1. Transferencias entre Partidas Presupuestales del mismo Capítulo menores al </a:t>
            </a:r>
            <a:r>
              <a:rPr lang="es-MX" sz="1150" dirty="0" smtClean="0">
                <a:solidFill>
                  <a:schemeClr val="tx1"/>
                </a:solidFill>
              </a:rPr>
              <a:t>10% del </a:t>
            </a:r>
            <a:r>
              <a:rPr lang="es-MX" sz="1150" dirty="0">
                <a:solidFill>
                  <a:schemeClr val="tx1"/>
                </a:solidFill>
              </a:rPr>
              <a:t>presupuesto original aprobado de la partida de origen.</a:t>
            </a:r>
          </a:p>
          <a:p>
            <a:pPr lvl="1"/>
            <a:r>
              <a:rPr lang="es-MX" sz="1150" dirty="0">
                <a:solidFill>
                  <a:schemeClr val="tx1"/>
                </a:solidFill>
              </a:rPr>
              <a:t>II.2. Transferencias de la Partida 1611 “Impacto al Salario en el Transcurso del Año</a:t>
            </a:r>
            <a:r>
              <a:rPr lang="es-MX" sz="1150" dirty="0" smtClean="0">
                <a:solidFill>
                  <a:schemeClr val="tx1"/>
                </a:solidFill>
              </a:rPr>
              <a:t>”, al </a:t>
            </a:r>
            <a:r>
              <a:rPr lang="es-MX" sz="1150" dirty="0">
                <a:solidFill>
                  <a:schemeClr val="tx1"/>
                </a:solidFill>
              </a:rPr>
              <a:t>resto de las Partidas del Capítulo 1000.</a:t>
            </a:r>
          </a:p>
          <a:p>
            <a:pPr marL="400050" indent="-400050">
              <a:buFont typeface="+mj-lt"/>
              <a:buAutoNum type="romanUcPeriod" startAt="3"/>
            </a:pPr>
            <a:r>
              <a:rPr lang="es-MX" sz="1150" b="1" dirty="0" smtClean="0">
                <a:solidFill>
                  <a:schemeClr val="tx1"/>
                </a:solidFill>
              </a:rPr>
              <a:t>Adecuaciones </a:t>
            </a:r>
            <a:r>
              <a:rPr lang="es-MX" sz="1150" b="1" dirty="0">
                <a:solidFill>
                  <a:schemeClr val="tx1"/>
                </a:solidFill>
              </a:rPr>
              <a:t>Presupuestales que Aprueba el Director de Finanzas:</a:t>
            </a:r>
          </a:p>
          <a:p>
            <a:pPr lvl="1"/>
            <a:r>
              <a:rPr lang="es-MX" sz="1150" dirty="0">
                <a:solidFill>
                  <a:schemeClr val="tx1"/>
                </a:solidFill>
              </a:rPr>
              <a:t>III.1. Adecuaciones de la misma Partida Presupuestal entre distintas </a:t>
            </a:r>
            <a:r>
              <a:rPr lang="es-MX" sz="1150" dirty="0" smtClean="0">
                <a:solidFill>
                  <a:schemeClr val="tx1"/>
                </a:solidFill>
              </a:rPr>
              <a:t>Unidades Ejecutoras </a:t>
            </a:r>
            <a:r>
              <a:rPr lang="es-MX" sz="1150" dirty="0">
                <a:solidFill>
                  <a:schemeClr val="tx1"/>
                </a:solidFill>
              </a:rPr>
              <a:t>de Gasto y/o Destinos.</a:t>
            </a:r>
          </a:p>
          <a:p>
            <a:pPr lvl="1"/>
            <a:endParaRPr lang="es-MX" sz="1150" dirty="0">
              <a:solidFill>
                <a:schemeClr val="tx1"/>
              </a:solidFill>
            </a:endParaRPr>
          </a:p>
          <a:p>
            <a:r>
              <a:rPr lang="es-MX" sz="1150" b="1" dirty="0">
                <a:solidFill>
                  <a:schemeClr val="tx1"/>
                </a:solidFill>
              </a:rPr>
              <a:t>Adicionalmente:</a:t>
            </a:r>
          </a:p>
          <a:p>
            <a:pPr marL="285750" indent="-285750">
              <a:buFont typeface="Wingdings" panose="05000000000000000000" pitchFamily="2" charset="2"/>
              <a:buChar char="Ø"/>
            </a:pPr>
            <a:r>
              <a:rPr lang="es-MX" sz="1150" dirty="0" smtClean="0">
                <a:solidFill>
                  <a:schemeClr val="tx1"/>
                </a:solidFill>
              </a:rPr>
              <a:t>Presentar al </a:t>
            </a:r>
            <a:r>
              <a:rPr lang="es-MX" sz="1150" dirty="0">
                <a:solidFill>
                  <a:schemeClr val="tx1"/>
                </a:solidFill>
              </a:rPr>
              <a:t>Cierre del Ejercicio Presupuestal para su aprobación por el Consejo Directivo, </a:t>
            </a:r>
            <a:r>
              <a:rPr lang="es-MX" sz="1150" dirty="0" smtClean="0">
                <a:solidFill>
                  <a:schemeClr val="tx1"/>
                </a:solidFill>
              </a:rPr>
              <a:t>un </a:t>
            </a:r>
            <a:r>
              <a:rPr lang="es-MX" sz="1150" dirty="0">
                <a:solidFill>
                  <a:schemeClr val="tx1"/>
                </a:solidFill>
              </a:rPr>
              <a:t>informe que contenga el detalle de las Adecuaciones Presupuestales efectuadas en el ejercicio.</a:t>
            </a:r>
          </a:p>
          <a:p>
            <a:pPr marL="285750" indent="-285750">
              <a:buFont typeface="Wingdings" panose="05000000000000000000" pitchFamily="2" charset="2"/>
              <a:buChar char="Ø"/>
            </a:pPr>
            <a:r>
              <a:rPr lang="es-MX" sz="1150" dirty="0" smtClean="0">
                <a:solidFill>
                  <a:schemeClr val="tx1"/>
                </a:solidFill>
              </a:rPr>
              <a:t>Dado </a:t>
            </a:r>
            <a:r>
              <a:rPr lang="es-MX" sz="1150" dirty="0">
                <a:solidFill>
                  <a:schemeClr val="tx1"/>
                </a:solidFill>
              </a:rPr>
              <a:t>que los Proyectos que aprueba el Consejo Directivo tienen un fin específico, no se pueden hacer adecuaciones presupuestales entre Proyectos y Procesos </a:t>
            </a:r>
            <a:r>
              <a:rPr lang="es-MX" sz="1150" dirty="0" smtClean="0">
                <a:solidFill>
                  <a:schemeClr val="tx1"/>
                </a:solidFill>
              </a:rPr>
              <a:t>(y viceversa), </a:t>
            </a:r>
            <a:r>
              <a:rPr lang="es-MX" sz="1150" dirty="0">
                <a:solidFill>
                  <a:schemeClr val="tx1"/>
                </a:solidFill>
              </a:rPr>
              <a:t>salvo aprobación del Consejo Directivo</a:t>
            </a:r>
            <a:r>
              <a:rPr lang="es-MX" sz="1150" dirty="0" smtClean="0">
                <a:solidFill>
                  <a:schemeClr val="tx1"/>
                </a:solidFill>
              </a:rPr>
              <a:t>.</a:t>
            </a:r>
          </a:p>
          <a:p>
            <a:pPr marL="285750" indent="-285750">
              <a:buFont typeface="Wingdings" panose="05000000000000000000" pitchFamily="2" charset="2"/>
              <a:buChar char="Ø"/>
            </a:pPr>
            <a:r>
              <a:rPr lang="es-MX" sz="1150" dirty="0" smtClean="0">
                <a:solidFill>
                  <a:schemeClr val="tx1"/>
                </a:solidFill>
              </a:rPr>
              <a:t>Las adecuaciones presupuestales se deberán de solicitar para su ejecución de manera trimestral, sin que la solicitud exceda de 10 días naturales posteriores al cierre del trimestre. Durante el mes de noviembre, previo al cierre del ejercicio, se podrán realizar las adecuaciones necesarias para finalizar el ejercicio de conformidad con el calendario establecido de cierre.</a:t>
            </a:r>
            <a:endParaRPr lang="es-MX" sz="1150" dirty="0">
              <a:solidFill>
                <a:schemeClr val="tx1"/>
              </a:solidFill>
            </a:endParaRPr>
          </a:p>
          <a:p>
            <a:endParaRPr lang="es-MX" sz="1150" dirty="0"/>
          </a:p>
        </p:txBody>
      </p:sp>
    </p:spTree>
    <p:extLst>
      <p:ext uri="{BB962C8B-B14F-4D97-AF65-F5344CB8AC3E}">
        <p14:creationId xmlns:p14="http://schemas.microsoft.com/office/powerpoint/2010/main" val="8731222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a:t>Proyecto de Presupuesto </a:t>
            </a:r>
            <a:r>
              <a:rPr lang="es-MX" dirty="0" smtClean="0"/>
              <a:t>2021</a:t>
            </a:r>
            <a:endParaRPr lang="es-MX" dirty="0"/>
          </a:p>
        </p:txBody>
      </p:sp>
      <p:sp>
        <p:nvSpPr>
          <p:cNvPr id="3" name="Marcador de texto 2"/>
          <p:cNvSpPr>
            <a:spLocks noGrp="1"/>
          </p:cNvSpPr>
          <p:nvPr>
            <p:ph type="body" sz="quarter" idx="14"/>
          </p:nvPr>
        </p:nvSpPr>
        <p:spPr/>
        <p:txBody>
          <a:bodyPr/>
          <a:lstStyle/>
          <a:p>
            <a:r>
              <a:rPr lang="es-MX" dirty="0" smtClean="0"/>
              <a:t>Punto de Acuerdo</a:t>
            </a:r>
            <a:endParaRPr lang="es-MX" dirty="0"/>
          </a:p>
        </p:txBody>
      </p:sp>
      <p:sp>
        <p:nvSpPr>
          <p:cNvPr id="4" name="Marcador de texto 3"/>
          <p:cNvSpPr>
            <a:spLocks noGrp="1"/>
          </p:cNvSpPr>
          <p:nvPr>
            <p:ph type="body" sz="quarter" idx="15"/>
          </p:nvPr>
        </p:nvSpPr>
        <p:spPr/>
        <p:txBody>
          <a:bodyPr/>
          <a:lstStyle/>
          <a:p>
            <a:r>
              <a:rPr lang="es-MX" dirty="0" smtClean="0"/>
              <a:t>En virtud de lo anteriormente presentado, se pone a consideración, y se solicita aprobación de conformidad con el artículo 153 fracción X de la Ley del Instituto de Pensiones del Estado de Jalisco, los siguientes puntos de acuerdo, mismos que se presentan como Anexos a la presentación:</a:t>
            </a:r>
          </a:p>
          <a:p>
            <a:pPr marL="400050" indent="-400050">
              <a:buAutoNum type="romanUcPeriod"/>
            </a:pPr>
            <a:r>
              <a:rPr lang="es-MX" dirty="0" smtClean="0"/>
              <a:t>Presupuesto de Ingresos 2021</a:t>
            </a:r>
          </a:p>
          <a:p>
            <a:pPr marL="400050" indent="-400050">
              <a:buAutoNum type="romanUcPeriod"/>
            </a:pPr>
            <a:r>
              <a:rPr lang="es-MX" dirty="0" smtClean="0"/>
              <a:t>Presupuesto de Egresos 2021</a:t>
            </a:r>
          </a:p>
          <a:p>
            <a:pPr marL="400050" indent="-400050">
              <a:buFont typeface="Arial" panose="020B0604020202020204" pitchFamily="34" charset="0"/>
              <a:buAutoNum type="romanUcPeriod"/>
            </a:pPr>
            <a:r>
              <a:rPr lang="es-MX" dirty="0" smtClean="0"/>
              <a:t>Estructura Programática 2021</a:t>
            </a:r>
          </a:p>
          <a:p>
            <a:pPr marL="400050" indent="-400050">
              <a:buFont typeface="Arial" panose="020B0604020202020204" pitchFamily="34" charset="0"/>
              <a:buAutoNum type="romanUcPeriod"/>
            </a:pPr>
            <a:r>
              <a:rPr lang="es-MX" dirty="0" smtClean="0"/>
              <a:t>Matrices </a:t>
            </a:r>
            <a:r>
              <a:rPr lang="es-MX" dirty="0"/>
              <a:t>de Indicadores de Resultados (MIR’s</a:t>
            </a:r>
            <a:r>
              <a:rPr lang="es-MX" dirty="0" smtClean="0"/>
              <a:t>) 2021</a:t>
            </a:r>
          </a:p>
          <a:p>
            <a:pPr marL="400050" indent="-400050">
              <a:buFont typeface="Arial" panose="020B0604020202020204" pitchFamily="34" charset="0"/>
              <a:buAutoNum type="romanUcPeriod"/>
            </a:pPr>
            <a:r>
              <a:rPr lang="es-MX" dirty="0" smtClean="0"/>
              <a:t>Políticas de Adecuación Presupuestal 2021</a:t>
            </a:r>
          </a:p>
          <a:p>
            <a:pPr marL="400050" indent="-400050">
              <a:buAutoNum type="romanUcPeriod"/>
            </a:pPr>
            <a:r>
              <a:rPr lang="es-MX" dirty="0" smtClean="0"/>
              <a:t>Organigrama y Plantilla Laboral 2021</a:t>
            </a:r>
          </a:p>
          <a:p>
            <a:pPr marL="400050" indent="-400050">
              <a:buAutoNum type="romanUcPeriod"/>
            </a:pPr>
            <a:r>
              <a:rPr lang="es-MX" dirty="0" smtClean="0"/>
              <a:t>Programa Anual de Adquisiciones 2021</a:t>
            </a:r>
          </a:p>
        </p:txBody>
      </p:sp>
      <p:sp>
        <p:nvSpPr>
          <p:cNvPr id="5" name="Botón de acción: Documento 4">
            <a:hlinkClick r:id="rId2" action="ppaction://hlinkfile" highlightClick="1"/>
          </p:cNvPr>
          <p:cNvSpPr/>
          <p:nvPr/>
        </p:nvSpPr>
        <p:spPr>
          <a:xfrm>
            <a:off x="266701" y="4700088"/>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Org.</a:t>
            </a:r>
            <a:endParaRPr lang="es-MX" sz="800" dirty="0"/>
          </a:p>
        </p:txBody>
      </p:sp>
      <p:sp>
        <p:nvSpPr>
          <p:cNvPr id="6" name="Botón de acción: Documento 5">
            <a:hlinkClick r:id="rId3" action="ppaction://hlinkfile" highlightClick="1"/>
          </p:cNvPr>
          <p:cNvSpPr/>
          <p:nvPr/>
        </p:nvSpPr>
        <p:spPr>
          <a:xfrm>
            <a:off x="1044435" y="4700088"/>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Plantilla</a:t>
            </a:r>
            <a:endParaRPr lang="es-MX" sz="800" dirty="0"/>
          </a:p>
        </p:txBody>
      </p:sp>
      <p:sp>
        <p:nvSpPr>
          <p:cNvPr id="7" name="Botón de acción: Documento 6">
            <a:hlinkClick r:id="rId4" action="ppaction://hlinkfile" highlightClick="1"/>
          </p:cNvPr>
          <p:cNvSpPr/>
          <p:nvPr/>
        </p:nvSpPr>
        <p:spPr>
          <a:xfrm>
            <a:off x="1867295" y="4700087"/>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PAA</a:t>
            </a:r>
            <a:endParaRPr lang="es-MX" sz="800" dirty="0"/>
          </a:p>
        </p:txBody>
      </p:sp>
    </p:spTree>
    <p:extLst>
      <p:ext uri="{BB962C8B-B14F-4D97-AF65-F5344CB8AC3E}">
        <p14:creationId xmlns:p14="http://schemas.microsoft.com/office/powerpoint/2010/main" val="3971957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Misión y Visión</a:t>
            </a:r>
            <a:endParaRPr lang="es-MX" dirty="0"/>
          </a:p>
        </p:txBody>
      </p:sp>
      <p:sp>
        <p:nvSpPr>
          <p:cNvPr id="4" name="Marcador de texto 3"/>
          <p:cNvSpPr>
            <a:spLocks noGrp="1"/>
          </p:cNvSpPr>
          <p:nvPr>
            <p:ph type="body" sz="quarter" idx="15"/>
          </p:nvPr>
        </p:nvSpPr>
        <p:spPr/>
        <p:txBody>
          <a:bodyPr/>
          <a:lstStyle/>
          <a:p>
            <a:r>
              <a:rPr lang="es-MX" b="1" dirty="0"/>
              <a:t>Misión</a:t>
            </a:r>
          </a:p>
          <a:p>
            <a:r>
              <a:rPr lang="es-MX" dirty="0"/>
              <a:t>Somos la Institución que proporciona </a:t>
            </a:r>
            <a:r>
              <a:rPr lang="es-MX" b="1" u="sng" dirty="0"/>
              <a:t>prestaciones de seguridad social</a:t>
            </a:r>
            <a:r>
              <a:rPr lang="es-MX" dirty="0"/>
              <a:t> a los afiliados y pensionados, servidores públicos del estado de Jalisco, así como sus beneficiarios, con la finalidad de garantizar una vida digna y de calidad, a través del </a:t>
            </a:r>
            <a:r>
              <a:rPr lang="es-MX" b="1" u="sng" dirty="0"/>
              <a:t>otorgamiento de pensiones, atención médica, préstamos, así como prestaciones adicionales de carácter social y cultural</a:t>
            </a:r>
            <a:r>
              <a:rPr lang="es-MX" dirty="0"/>
              <a:t>, que coadyuven a la satisfacción de las necesidades de educación, descanso y esparcimiento. </a:t>
            </a:r>
          </a:p>
          <a:p>
            <a:endParaRPr lang="es-MX" b="1" dirty="0" smtClean="0"/>
          </a:p>
          <a:p>
            <a:r>
              <a:rPr lang="es-MX" b="1" dirty="0" smtClean="0"/>
              <a:t>Visión</a:t>
            </a:r>
            <a:endParaRPr lang="es-MX" b="1" dirty="0"/>
          </a:p>
          <a:p>
            <a:r>
              <a:rPr lang="es-MX" dirty="0"/>
              <a:t>Ser el Instituto que proporcione las </a:t>
            </a:r>
            <a:r>
              <a:rPr lang="es-MX" b="1" u="sng" dirty="0"/>
              <a:t>prestaciones de seguridad social </a:t>
            </a:r>
            <a:r>
              <a:rPr lang="es-MX" dirty="0"/>
              <a:t>a sus afiliados y pensionados de una manera responsable, eficiente, legal y transparente; así mismo, </a:t>
            </a:r>
            <a:r>
              <a:rPr lang="es-MX" b="1" u="sng" dirty="0"/>
              <a:t>mejorando la solvencia financiera y fortaleciendo el patrimonio</a:t>
            </a:r>
            <a:r>
              <a:rPr lang="es-MX" dirty="0"/>
              <a:t> de los servidores públicos del estado de Jalisco. </a:t>
            </a:r>
          </a:p>
          <a:p>
            <a:endParaRPr lang="es-MX" dirty="0" smtClean="0"/>
          </a:p>
          <a:p>
            <a:endParaRPr lang="es-MX" dirty="0"/>
          </a:p>
          <a:p>
            <a:endParaRPr lang="es-MX" dirty="0" smtClean="0"/>
          </a:p>
          <a:p>
            <a:endParaRPr lang="es-MX" dirty="0"/>
          </a:p>
          <a:p>
            <a:endParaRPr lang="es-MX" sz="1100" i="1" dirty="0" smtClean="0"/>
          </a:p>
          <a:p>
            <a:endParaRPr lang="es-MX" sz="1100" i="1" dirty="0"/>
          </a:p>
          <a:p>
            <a:r>
              <a:rPr lang="es-MX" sz="1100" i="1" dirty="0" smtClean="0"/>
              <a:t>Misión y Visión de conformidad con el Plan </a:t>
            </a:r>
            <a:r>
              <a:rPr lang="es-MX" sz="1100" i="1" dirty="0"/>
              <a:t>Institucional del Instituto de Pensiones del Estado de Jalisco, mismo que fue publicado el sábado 26 de octubre de </a:t>
            </a:r>
            <a:r>
              <a:rPr lang="es-MX" sz="1100" i="1" dirty="0" smtClean="0"/>
              <a:t>2019, en </a:t>
            </a:r>
            <a:r>
              <a:rPr lang="es-MX" sz="1100" i="1" dirty="0"/>
              <a:t>el Periódico Oficial del Estado de Jalisco, Tomo </a:t>
            </a:r>
            <a:r>
              <a:rPr lang="es-MX" sz="1100" i="1" dirty="0" smtClean="0"/>
              <a:t>CCCXCVI.</a:t>
            </a:r>
            <a:endParaRPr lang="es-MX" sz="1100" i="1" dirty="0"/>
          </a:p>
        </p:txBody>
      </p:sp>
    </p:spTree>
    <p:extLst>
      <p:ext uri="{BB962C8B-B14F-4D97-AF65-F5344CB8AC3E}">
        <p14:creationId xmlns:p14="http://schemas.microsoft.com/office/powerpoint/2010/main" val="155775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Expectativa de Cierre Presupuestal 2020 (cifras al 31 de octubre)</a:t>
            </a:r>
            <a:endParaRPr lang="es-MX" dirty="0"/>
          </a:p>
        </p:txBody>
      </p:sp>
      <p:sp>
        <p:nvSpPr>
          <p:cNvPr id="24" name="Marcador de texto 23"/>
          <p:cNvSpPr>
            <a:spLocks noGrp="1"/>
          </p:cNvSpPr>
          <p:nvPr>
            <p:ph type="body" sz="quarter" idx="15"/>
          </p:nvPr>
        </p:nvSpPr>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r>
              <a:rPr lang="es-MX" sz="1100" b="1" dirty="0" smtClean="0"/>
              <a:t>Notas:</a:t>
            </a:r>
          </a:p>
          <a:p>
            <a:pPr marL="228600" indent="-228600">
              <a:buAutoNum type="arabicParenR"/>
            </a:pPr>
            <a:r>
              <a:rPr lang="es-MX" sz="1100" dirty="0" smtClean="0"/>
              <a:t>La reducción en la recaudación de ingresos es generada principalmente por la falta de recuperación en el rubro de </a:t>
            </a:r>
            <a:r>
              <a:rPr lang="es-MX" sz="1100" i="1" dirty="0" smtClean="0"/>
              <a:t>“Venta de Bienes Inmuebles”</a:t>
            </a:r>
            <a:r>
              <a:rPr lang="es-MX" sz="1100" dirty="0" smtClean="0"/>
              <a:t> </a:t>
            </a:r>
            <a:r>
              <a:rPr lang="es-MX" sz="1100" i="1" dirty="0" smtClean="0"/>
              <a:t>(Fideicomisos)</a:t>
            </a:r>
            <a:r>
              <a:rPr lang="es-MX" sz="1100" dirty="0" smtClean="0"/>
              <a:t> por un monto de $869 </a:t>
            </a:r>
            <a:r>
              <a:rPr lang="es-MX" sz="1100" dirty="0" err="1" smtClean="0"/>
              <a:t>mdp</a:t>
            </a:r>
            <a:r>
              <a:rPr lang="es-MX" sz="1100" dirty="0" smtClean="0"/>
              <a:t>, así como por la baja en la colocación de préstamos y las tasas de interés por un monto de $220 </a:t>
            </a:r>
            <a:r>
              <a:rPr lang="es-MX" sz="1100" dirty="0" err="1" smtClean="0"/>
              <a:t>mdp</a:t>
            </a:r>
            <a:r>
              <a:rPr lang="es-MX" sz="1100" dirty="0" smtClean="0"/>
              <a:t>. En contraparte la compensación de los ingresos es producto de un alza en el rubro de </a:t>
            </a:r>
            <a:r>
              <a:rPr lang="es-MX" sz="1100" i="1" dirty="0" smtClean="0"/>
              <a:t>“Aprovechamientos Financieros”</a:t>
            </a:r>
            <a:r>
              <a:rPr lang="es-MX" sz="1100" dirty="0" smtClean="0"/>
              <a:t> por $200 </a:t>
            </a:r>
            <a:r>
              <a:rPr lang="es-MX" sz="1100" dirty="0" err="1" smtClean="0"/>
              <a:t>mdp</a:t>
            </a:r>
            <a:r>
              <a:rPr lang="es-MX" sz="1100" dirty="0" smtClean="0"/>
              <a:t> y </a:t>
            </a:r>
            <a:r>
              <a:rPr lang="es-MX" sz="1100" i="1" dirty="0" smtClean="0"/>
              <a:t>“Recuperaciones de Capital”</a:t>
            </a:r>
            <a:r>
              <a:rPr lang="es-MX" sz="1100" dirty="0" smtClean="0"/>
              <a:t> por 482 </a:t>
            </a:r>
            <a:r>
              <a:rPr lang="es-MX" sz="1100" dirty="0" err="1" smtClean="0"/>
              <a:t>mdp</a:t>
            </a:r>
            <a:r>
              <a:rPr lang="es-MX" sz="1100" dirty="0" smtClean="0"/>
              <a:t>.</a:t>
            </a:r>
          </a:p>
          <a:p>
            <a:pPr marL="228600" indent="-228600">
              <a:buAutoNum type="arabicParenR"/>
            </a:pPr>
            <a:r>
              <a:rPr lang="es-MX" sz="1100" dirty="0" smtClean="0"/>
              <a:t>El subejercicio estimado es generado por una caída en la colocación de Préstamos (Capítulo 7000) por 2,778 </a:t>
            </a:r>
            <a:r>
              <a:rPr lang="es-MX" sz="1100" dirty="0" err="1" smtClean="0"/>
              <a:t>mdp</a:t>
            </a:r>
            <a:r>
              <a:rPr lang="es-MX" sz="1100" dirty="0" smtClean="0"/>
              <a:t>, Pensiones y Jubilaciones (Capítulo 4000) por 366 </a:t>
            </a:r>
            <a:r>
              <a:rPr lang="es-MX" sz="1100" dirty="0" err="1" smtClean="0"/>
              <a:t>mdp</a:t>
            </a:r>
            <a:r>
              <a:rPr lang="es-MX" sz="1100" dirty="0" smtClean="0"/>
              <a:t> y partidas de Servicios Médicos (2531 y 3992) por un monto aproximado a los 347 </a:t>
            </a:r>
            <a:r>
              <a:rPr lang="es-MX" sz="1100" dirty="0" err="1" smtClean="0"/>
              <a:t>mdp</a:t>
            </a:r>
            <a:r>
              <a:rPr lang="es-MX" sz="1100" dirty="0" smtClean="0"/>
              <a:t>.</a:t>
            </a:r>
          </a:p>
        </p:txBody>
      </p:sp>
      <p:sp>
        <p:nvSpPr>
          <p:cNvPr id="6" name="Rectángulo 5"/>
          <p:cNvSpPr/>
          <p:nvPr/>
        </p:nvSpPr>
        <p:spPr>
          <a:xfrm>
            <a:off x="549375" y="2112757"/>
            <a:ext cx="1577947" cy="429104"/>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Ingresos</a:t>
            </a:r>
            <a:endParaRPr lang="es-MX" dirty="0"/>
          </a:p>
        </p:txBody>
      </p:sp>
      <p:sp>
        <p:nvSpPr>
          <p:cNvPr id="8" name="Rectángulo 7"/>
          <p:cNvSpPr/>
          <p:nvPr/>
        </p:nvSpPr>
        <p:spPr>
          <a:xfrm>
            <a:off x="549375" y="2875670"/>
            <a:ext cx="1577947" cy="42910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Egresos</a:t>
            </a:r>
            <a:endParaRPr lang="es-MX" dirty="0"/>
          </a:p>
        </p:txBody>
      </p:sp>
      <p:sp>
        <p:nvSpPr>
          <p:cNvPr id="9" name="CuadroTexto 8"/>
          <p:cNvSpPr txBox="1"/>
          <p:nvPr/>
        </p:nvSpPr>
        <p:spPr>
          <a:xfrm>
            <a:off x="2606404" y="1409960"/>
            <a:ext cx="1369927" cy="369332"/>
          </a:xfrm>
          <a:prstGeom prst="rect">
            <a:avLst/>
          </a:prstGeom>
          <a:noFill/>
        </p:spPr>
        <p:txBody>
          <a:bodyPr wrap="none" rtlCol="0">
            <a:spAutoFit/>
          </a:bodyPr>
          <a:lstStyle/>
          <a:p>
            <a:r>
              <a:rPr lang="es-MX" b="1" u="sng" dirty="0" smtClean="0"/>
              <a:t>Presupuesto</a:t>
            </a:r>
            <a:endParaRPr lang="es-MX" b="1" u="sng" dirty="0"/>
          </a:p>
        </p:txBody>
      </p:sp>
      <p:sp>
        <p:nvSpPr>
          <p:cNvPr id="10" name="CuadroTexto 9"/>
          <p:cNvSpPr txBox="1"/>
          <p:nvPr/>
        </p:nvSpPr>
        <p:spPr>
          <a:xfrm>
            <a:off x="4525925" y="1409960"/>
            <a:ext cx="1282980" cy="369332"/>
          </a:xfrm>
          <a:prstGeom prst="rect">
            <a:avLst/>
          </a:prstGeom>
          <a:noFill/>
        </p:spPr>
        <p:txBody>
          <a:bodyPr wrap="none" rtlCol="0">
            <a:spAutoFit/>
          </a:bodyPr>
          <a:lstStyle/>
          <a:p>
            <a:r>
              <a:rPr lang="es-MX" b="1" u="sng" dirty="0" smtClean="0"/>
              <a:t>Expectativa</a:t>
            </a:r>
            <a:endParaRPr lang="es-MX" b="1" u="sng" dirty="0"/>
          </a:p>
        </p:txBody>
      </p:sp>
      <p:sp>
        <p:nvSpPr>
          <p:cNvPr id="11" name="CuadroTexto 10"/>
          <p:cNvSpPr txBox="1"/>
          <p:nvPr/>
        </p:nvSpPr>
        <p:spPr>
          <a:xfrm>
            <a:off x="2348734" y="2104664"/>
            <a:ext cx="1762021" cy="369332"/>
          </a:xfrm>
          <a:prstGeom prst="rect">
            <a:avLst/>
          </a:prstGeom>
          <a:noFill/>
        </p:spPr>
        <p:txBody>
          <a:bodyPr wrap="none" rtlCol="0">
            <a:spAutoFit/>
          </a:bodyPr>
          <a:lstStyle/>
          <a:p>
            <a:r>
              <a:rPr lang="es-MX" dirty="0" smtClean="0"/>
              <a:t>$20,785’336,647</a:t>
            </a:r>
            <a:endParaRPr lang="es-MX" dirty="0"/>
          </a:p>
        </p:txBody>
      </p:sp>
      <p:sp>
        <p:nvSpPr>
          <p:cNvPr id="12" name="CuadroTexto 11"/>
          <p:cNvSpPr txBox="1"/>
          <p:nvPr/>
        </p:nvSpPr>
        <p:spPr>
          <a:xfrm>
            <a:off x="4286404" y="2111406"/>
            <a:ext cx="1762021" cy="369332"/>
          </a:xfrm>
          <a:prstGeom prst="rect">
            <a:avLst/>
          </a:prstGeom>
          <a:noFill/>
        </p:spPr>
        <p:txBody>
          <a:bodyPr wrap="none" rtlCol="0">
            <a:spAutoFit/>
          </a:bodyPr>
          <a:lstStyle/>
          <a:p>
            <a:r>
              <a:rPr lang="es-MX" dirty="0" smtClean="0"/>
              <a:t>$20,449’179,021</a:t>
            </a:r>
            <a:endParaRPr lang="es-MX" baseline="30000" dirty="0"/>
          </a:p>
        </p:txBody>
      </p:sp>
      <p:sp>
        <p:nvSpPr>
          <p:cNvPr id="13" name="CuadroTexto 12"/>
          <p:cNvSpPr txBox="1"/>
          <p:nvPr/>
        </p:nvSpPr>
        <p:spPr>
          <a:xfrm>
            <a:off x="2348734" y="2910550"/>
            <a:ext cx="1762021" cy="369332"/>
          </a:xfrm>
          <a:prstGeom prst="rect">
            <a:avLst/>
          </a:prstGeom>
          <a:noFill/>
        </p:spPr>
        <p:txBody>
          <a:bodyPr wrap="none" rtlCol="0">
            <a:spAutoFit/>
          </a:bodyPr>
          <a:lstStyle/>
          <a:p>
            <a:r>
              <a:rPr lang="es-MX" dirty="0" smtClean="0"/>
              <a:t>$20,785’336,647</a:t>
            </a:r>
            <a:endParaRPr lang="es-MX" dirty="0"/>
          </a:p>
        </p:txBody>
      </p:sp>
      <p:sp>
        <p:nvSpPr>
          <p:cNvPr id="14" name="CuadroTexto 13"/>
          <p:cNvSpPr txBox="1"/>
          <p:nvPr/>
        </p:nvSpPr>
        <p:spPr>
          <a:xfrm>
            <a:off x="4286403" y="2910550"/>
            <a:ext cx="1762021" cy="369332"/>
          </a:xfrm>
          <a:prstGeom prst="rect">
            <a:avLst/>
          </a:prstGeom>
          <a:noFill/>
        </p:spPr>
        <p:txBody>
          <a:bodyPr wrap="none" rtlCol="0">
            <a:spAutoFit/>
          </a:bodyPr>
          <a:lstStyle/>
          <a:p>
            <a:r>
              <a:rPr lang="es-MX" dirty="0" smtClean="0"/>
              <a:t>$17,199’032,625</a:t>
            </a:r>
            <a:endParaRPr lang="es-MX" baseline="30000" dirty="0"/>
          </a:p>
        </p:txBody>
      </p:sp>
      <p:sp>
        <p:nvSpPr>
          <p:cNvPr id="15" name="Menos 14"/>
          <p:cNvSpPr/>
          <p:nvPr/>
        </p:nvSpPr>
        <p:spPr>
          <a:xfrm>
            <a:off x="1108733" y="2559397"/>
            <a:ext cx="459229" cy="294215"/>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6" name="Igual que 15"/>
          <p:cNvSpPr/>
          <p:nvPr/>
        </p:nvSpPr>
        <p:spPr>
          <a:xfrm>
            <a:off x="1108733" y="3383382"/>
            <a:ext cx="501706" cy="343667"/>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17" name="Rectángulo 16"/>
          <p:cNvSpPr/>
          <p:nvPr/>
        </p:nvSpPr>
        <p:spPr>
          <a:xfrm>
            <a:off x="549373" y="3795941"/>
            <a:ext cx="1577947" cy="429104"/>
          </a:xfrm>
          <a:prstGeom prst="rect">
            <a:avLst/>
          </a:prstGeom>
          <a:solidFill>
            <a:schemeClr val="accent5"/>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Balance</a:t>
            </a:r>
            <a:endParaRPr lang="es-MX" dirty="0"/>
          </a:p>
        </p:txBody>
      </p:sp>
      <p:sp>
        <p:nvSpPr>
          <p:cNvPr id="18" name="CuadroTexto 17"/>
          <p:cNvSpPr txBox="1"/>
          <p:nvPr/>
        </p:nvSpPr>
        <p:spPr>
          <a:xfrm>
            <a:off x="3019003" y="3825827"/>
            <a:ext cx="418704" cy="369332"/>
          </a:xfrm>
          <a:prstGeom prst="rect">
            <a:avLst/>
          </a:prstGeom>
          <a:noFill/>
        </p:spPr>
        <p:txBody>
          <a:bodyPr wrap="none" rtlCol="0">
            <a:spAutoFit/>
          </a:bodyPr>
          <a:lstStyle/>
          <a:p>
            <a:r>
              <a:rPr lang="es-MX" b="1" dirty="0" smtClean="0"/>
              <a:t>$0</a:t>
            </a:r>
            <a:endParaRPr lang="es-MX" b="1" dirty="0"/>
          </a:p>
        </p:txBody>
      </p:sp>
      <p:sp>
        <p:nvSpPr>
          <p:cNvPr id="19" name="CuadroTexto 18"/>
          <p:cNvSpPr txBox="1"/>
          <p:nvPr/>
        </p:nvSpPr>
        <p:spPr>
          <a:xfrm>
            <a:off x="4343523" y="3825827"/>
            <a:ext cx="1649811" cy="369332"/>
          </a:xfrm>
          <a:prstGeom prst="rect">
            <a:avLst/>
          </a:prstGeom>
          <a:noFill/>
          <a:ln w="28575">
            <a:solidFill>
              <a:schemeClr val="accent6"/>
            </a:solidFill>
            <a:prstDash val="dash"/>
          </a:ln>
        </p:spPr>
        <p:txBody>
          <a:bodyPr wrap="none" rtlCol="0">
            <a:spAutoFit/>
          </a:bodyPr>
          <a:lstStyle/>
          <a:p>
            <a:r>
              <a:rPr lang="es-MX" b="1" dirty="0" smtClean="0"/>
              <a:t>$3,250’146,396</a:t>
            </a:r>
            <a:endParaRPr lang="es-MX" b="1" dirty="0"/>
          </a:p>
        </p:txBody>
      </p:sp>
      <p:sp>
        <p:nvSpPr>
          <p:cNvPr id="20" name="CuadroTexto 19"/>
          <p:cNvSpPr txBox="1"/>
          <p:nvPr/>
        </p:nvSpPr>
        <p:spPr>
          <a:xfrm>
            <a:off x="6544615" y="1409960"/>
            <a:ext cx="1155894" cy="369332"/>
          </a:xfrm>
          <a:prstGeom prst="rect">
            <a:avLst/>
          </a:prstGeom>
          <a:noFill/>
        </p:spPr>
        <p:txBody>
          <a:bodyPr wrap="none" rtlCol="0">
            <a:spAutoFit/>
          </a:bodyPr>
          <a:lstStyle/>
          <a:p>
            <a:r>
              <a:rPr lang="es-MX" b="1" u="sng" dirty="0" smtClean="0"/>
              <a:t>Diferencia</a:t>
            </a:r>
            <a:endParaRPr lang="es-MX" b="1" u="sng" dirty="0"/>
          </a:p>
        </p:txBody>
      </p:sp>
      <p:sp>
        <p:nvSpPr>
          <p:cNvPr id="21" name="CuadroTexto 20"/>
          <p:cNvSpPr txBox="1"/>
          <p:nvPr/>
        </p:nvSpPr>
        <p:spPr>
          <a:xfrm>
            <a:off x="6377685" y="2124892"/>
            <a:ext cx="1651414" cy="369332"/>
          </a:xfrm>
          <a:prstGeom prst="rect">
            <a:avLst/>
          </a:prstGeom>
          <a:noFill/>
        </p:spPr>
        <p:txBody>
          <a:bodyPr wrap="none" rtlCol="0">
            <a:spAutoFit/>
          </a:bodyPr>
          <a:lstStyle/>
          <a:p>
            <a:r>
              <a:rPr lang="es-MX" b="1" dirty="0" smtClean="0">
                <a:solidFill>
                  <a:srgbClr val="FF0000"/>
                </a:solidFill>
              </a:rPr>
              <a:t>$336’157,620 </a:t>
            </a:r>
            <a:r>
              <a:rPr lang="es-MX" baseline="30000" dirty="0"/>
              <a:t>1</a:t>
            </a:r>
            <a:r>
              <a:rPr lang="es-MX" baseline="30000" dirty="0" smtClean="0"/>
              <a:t>)</a:t>
            </a:r>
            <a:endParaRPr lang="es-MX" baseline="30000" dirty="0"/>
          </a:p>
        </p:txBody>
      </p:sp>
      <p:sp>
        <p:nvSpPr>
          <p:cNvPr id="22" name="CuadroTexto 21"/>
          <p:cNvSpPr txBox="1"/>
          <p:nvPr/>
        </p:nvSpPr>
        <p:spPr>
          <a:xfrm>
            <a:off x="6202957" y="2910550"/>
            <a:ext cx="1827744" cy="369332"/>
          </a:xfrm>
          <a:prstGeom prst="rect">
            <a:avLst/>
          </a:prstGeom>
          <a:noFill/>
        </p:spPr>
        <p:txBody>
          <a:bodyPr wrap="none" rtlCol="0">
            <a:spAutoFit/>
          </a:bodyPr>
          <a:lstStyle/>
          <a:p>
            <a:r>
              <a:rPr lang="es-MX" b="1" dirty="0" smtClean="0"/>
              <a:t>$3,588’704,020 </a:t>
            </a:r>
            <a:r>
              <a:rPr lang="es-MX" baseline="30000" dirty="0"/>
              <a:t>2</a:t>
            </a:r>
            <a:r>
              <a:rPr lang="es-MX" baseline="30000" dirty="0" smtClean="0"/>
              <a:t>)</a:t>
            </a:r>
            <a:endParaRPr lang="es-MX" baseline="30000" dirty="0"/>
          </a:p>
        </p:txBody>
      </p:sp>
      <p:sp>
        <p:nvSpPr>
          <p:cNvPr id="25" name="CuadroTexto 24"/>
          <p:cNvSpPr txBox="1"/>
          <p:nvPr/>
        </p:nvSpPr>
        <p:spPr>
          <a:xfrm>
            <a:off x="4341215" y="3518942"/>
            <a:ext cx="1647310" cy="276999"/>
          </a:xfrm>
          <a:prstGeom prst="rect">
            <a:avLst/>
          </a:prstGeom>
          <a:noFill/>
        </p:spPr>
        <p:txBody>
          <a:bodyPr wrap="none" rtlCol="0">
            <a:spAutoFit/>
          </a:bodyPr>
          <a:lstStyle/>
          <a:p>
            <a:r>
              <a:rPr lang="es-MX" sz="1200" b="1" dirty="0" smtClean="0">
                <a:solidFill>
                  <a:schemeClr val="accent6">
                    <a:lumMod val="50000"/>
                  </a:schemeClr>
                </a:solidFill>
              </a:rPr>
              <a:t>Superávit Presupuestal</a:t>
            </a:r>
            <a:endParaRPr lang="es-MX" sz="1200" b="1" dirty="0">
              <a:solidFill>
                <a:schemeClr val="accent6">
                  <a:lumMod val="50000"/>
                </a:schemeClr>
              </a:solidFill>
            </a:endParaRPr>
          </a:p>
        </p:txBody>
      </p:sp>
    </p:spTree>
    <p:extLst>
      <p:ext uri="{BB962C8B-B14F-4D97-AF65-F5344CB8AC3E}">
        <p14:creationId xmlns:p14="http://schemas.microsoft.com/office/powerpoint/2010/main" val="1761254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Balance Presupuestal</a:t>
            </a:r>
            <a:endParaRPr lang="es-MX" dirty="0"/>
          </a:p>
        </p:txBody>
      </p:sp>
      <p:sp>
        <p:nvSpPr>
          <p:cNvPr id="4" name="Marcador de texto 3"/>
          <p:cNvSpPr>
            <a:spLocks noGrp="1"/>
          </p:cNvSpPr>
          <p:nvPr>
            <p:ph type="body" sz="quarter" idx="15"/>
          </p:nvPr>
        </p:nvSpPr>
        <p:spPr/>
        <p:txBody>
          <a:bodyPr/>
          <a:lstStyle/>
          <a:p>
            <a:r>
              <a:rPr lang="es-MX" dirty="0" smtClean="0"/>
              <a:t>De conformidad con el artículo 6 de la Ley de Disciplina Financiera, el proyecto de presupuesto 2021 propuesto para aprobación, se presenta con un </a:t>
            </a:r>
            <a:r>
              <a:rPr lang="es-MX" b="1" u="sng" dirty="0" smtClean="0"/>
              <a:t>Balance presupuestario sostenible</a:t>
            </a:r>
            <a:r>
              <a:rPr lang="es-MX" dirty="0" smtClean="0"/>
              <a:t>, distribuido de la siguiente manera:</a:t>
            </a:r>
            <a:endParaRPr lang="es-MX" dirty="0"/>
          </a:p>
        </p:txBody>
      </p:sp>
      <p:grpSp>
        <p:nvGrpSpPr>
          <p:cNvPr id="43" name="Grupo 42"/>
          <p:cNvGrpSpPr/>
          <p:nvPr/>
        </p:nvGrpSpPr>
        <p:grpSpPr>
          <a:xfrm>
            <a:off x="1023347" y="2187246"/>
            <a:ext cx="1279426" cy="597340"/>
            <a:chOff x="549374" y="2112757"/>
            <a:chExt cx="1279426" cy="597340"/>
          </a:xfrm>
        </p:grpSpPr>
        <p:sp>
          <p:nvSpPr>
            <p:cNvPr id="44" name="Rectángulo 43"/>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Aportaciones</a:t>
              </a:r>
              <a:endParaRPr lang="es-MX" sz="1050" dirty="0"/>
            </a:p>
          </p:txBody>
        </p:sp>
        <p:sp>
          <p:nvSpPr>
            <p:cNvPr id="45" name="Rectángulo 44"/>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$7,612’711,459</a:t>
              </a:r>
              <a:endParaRPr lang="es-MX" sz="1200" dirty="0">
                <a:solidFill>
                  <a:schemeClr val="tx1"/>
                </a:solidFill>
              </a:endParaRPr>
            </a:p>
          </p:txBody>
        </p:sp>
      </p:grpSp>
      <p:grpSp>
        <p:nvGrpSpPr>
          <p:cNvPr id="46" name="Grupo 45"/>
          <p:cNvGrpSpPr/>
          <p:nvPr/>
        </p:nvGrpSpPr>
        <p:grpSpPr>
          <a:xfrm>
            <a:off x="1023347" y="3325755"/>
            <a:ext cx="1279426" cy="597340"/>
            <a:chOff x="549374" y="2112757"/>
            <a:chExt cx="1279426" cy="597340"/>
          </a:xfrm>
        </p:grpSpPr>
        <p:sp>
          <p:nvSpPr>
            <p:cNvPr id="47" name="Rectángulo 46"/>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Interés y Fondo de Garantía Préstamos</a:t>
              </a:r>
              <a:endParaRPr lang="es-MX" sz="1050" dirty="0"/>
            </a:p>
          </p:txBody>
        </p:sp>
        <p:sp>
          <p:nvSpPr>
            <p:cNvPr id="50" name="Rectángulo 49"/>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$2,015’023,243</a:t>
              </a:r>
              <a:endParaRPr lang="es-MX" sz="1200" dirty="0">
                <a:solidFill>
                  <a:schemeClr val="tx1"/>
                </a:solidFill>
              </a:endParaRPr>
            </a:p>
          </p:txBody>
        </p:sp>
      </p:grpSp>
      <p:grpSp>
        <p:nvGrpSpPr>
          <p:cNvPr id="51" name="Grupo 50"/>
          <p:cNvGrpSpPr/>
          <p:nvPr/>
        </p:nvGrpSpPr>
        <p:grpSpPr>
          <a:xfrm>
            <a:off x="1023347" y="4633314"/>
            <a:ext cx="1279426" cy="597340"/>
            <a:chOff x="549374" y="2112757"/>
            <a:chExt cx="1279426" cy="597340"/>
          </a:xfrm>
        </p:grpSpPr>
        <p:sp>
          <p:nvSpPr>
            <p:cNvPr id="52" name="Rectángulo 51"/>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Operación</a:t>
              </a:r>
              <a:endParaRPr lang="es-MX" sz="1200" dirty="0"/>
            </a:p>
          </p:txBody>
        </p:sp>
        <p:sp>
          <p:nvSpPr>
            <p:cNvPr id="53" name="Rectángulo 52"/>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$948’174,130</a:t>
              </a:r>
              <a:endParaRPr lang="es-MX" sz="1200" dirty="0">
                <a:solidFill>
                  <a:schemeClr val="tx1"/>
                </a:solidFill>
              </a:endParaRPr>
            </a:p>
          </p:txBody>
        </p:sp>
      </p:grpSp>
      <p:grpSp>
        <p:nvGrpSpPr>
          <p:cNvPr id="54" name="Grupo 53"/>
          <p:cNvGrpSpPr/>
          <p:nvPr/>
        </p:nvGrpSpPr>
        <p:grpSpPr>
          <a:xfrm>
            <a:off x="5337987" y="2187246"/>
            <a:ext cx="1279426" cy="597340"/>
            <a:chOff x="549374" y="2112757"/>
            <a:chExt cx="1279426" cy="597340"/>
          </a:xfrm>
        </p:grpSpPr>
        <p:sp>
          <p:nvSpPr>
            <p:cNvPr id="55" name="Rectángulo 54"/>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Servicios Personales (Cap. 1000)</a:t>
              </a:r>
              <a:endParaRPr lang="es-MX" sz="1050" dirty="0"/>
            </a:p>
          </p:txBody>
        </p:sp>
        <p:sp>
          <p:nvSpPr>
            <p:cNvPr id="56" name="Rectángulo 55"/>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$297’992,846</a:t>
              </a:r>
              <a:endParaRPr lang="es-MX" sz="1200" dirty="0">
                <a:solidFill>
                  <a:schemeClr val="tx1"/>
                </a:solidFill>
              </a:endParaRPr>
            </a:p>
          </p:txBody>
        </p:sp>
      </p:grpSp>
      <p:grpSp>
        <p:nvGrpSpPr>
          <p:cNvPr id="57" name="Grupo 56"/>
          <p:cNvGrpSpPr/>
          <p:nvPr/>
        </p:nvGrpSpPr>
        <p:grpSpPr>
          <a:xfrm>
            <a:off x="5337987" y="3067288"/>
            <a:ext cx="1279426" cy="597340"/>
            <a:chOff x="549374" y="2112757"/>
            <a:chExt cx="1279426" cy="597340"/>
          </a:xfrm>
        </p:grpSpPr>
        <p:sp>
          <p:nvSpPr>
            <p:cNvPr id="58" name="Rectángulo 57"/>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00" dirty="0" smtClean="0"/>
                <a:t>Gasto Corriente (Cap. 2000, 3000 y 5000)</a:t>
              </a:r>
              <a:endParaRPr lang="es-MX" sz="900" dirty="0"/>
            </a:p>
          </p:txBody>
        </p:sp>
        <p:sp>
          <p:nvSpPr>
            <p:cNvPr id="59" name="Rectángulo 58"/>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$1,053’721,418</a:t>
              </a:r>
              <a:endParaRPr lang="es-MX" sz="1200" dirty="0">
                <a:solidFill>
                  <a:schemeClr val="tx1"/>
                </a:solidFill>
              </a:endParaRPr>
            </a:p>
          </p:txBody>
        </p:sp>
      </p:grpSp>
      <p:grpSp>
        <p:nvGrpSpPr>
          <p:cNvPr id="60" name="Grupo 59"/>
          <p:cNvGrpSpPr/>
          <p:nvPr/>
        </p:nvGrpSpPr>
        <p:grpSpPr>
          <a:xfrm>
            <a:off x="5337987" y="3967968"/>
            <a:ext cx="1279426" cy="597340"/>
            <a:chOff x="549374" y="2112757"/>
            <a:chExt cx="1279426" cy="597340"/>
          </a:xfrm>
        </p:grpSpPr>
        <p:sp>
          <p:nvSpPr>
            <p:cNvPr id="61" name="Rectángulo 60"/>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dirty="0" smtClean="0"/>
                <a:t>Pensiones y Jubilaciones (Cap. 4000)</a:t>
              </a:r>
              <a:endParaRPr lang="es-MX" sz="800" dirty="0"/>
            </a:p>
          </p:txBody>
        </p:sp>
        <p:sp>
          <p:nvSpPr>
            <p:cNvPr id="62" name="Rectángulo 61"/>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rPr>
                <a:t>$ </a:t>
              </a:r>
              <a:r>
                <a:rPr lang="es-MX" sz="1200" dirty="0" smtClean="0">
                  <a:solidFill>
                    <a:schemeClr val="tx1"/>
                  </a:solidFill>
                </a:rPr>
                <a:t>9,101’344,569</a:t>
              </a:r>
              <a:endParaRPr lang="es-MX" sz="1200" dirty="0">
                <a:solidFill>
                  <a:schemeClr val="tx1"/>
                </a:solidFill>
              </a:endParaRPr>
            </a:p>
          </p:txBody>
        </p:sp>
      </p:grpSp>
      <p:grpSp>
        <p:nvGrpSpPr>
          <p:cNvPr id="63" name="Grupo 62"/>
          <p:cNvGrpSpPr/>
          <p:nvPr/>
        </p:nvGrpSpPr>
        <p:grpSpPr>
          <a:xfrm>
            <a:off x="6941903" y="2667487"/>
            <a:ext cx="1279426" cy="597340"/>
            <a:chOff x="549374" y="2112757"/>
            <a:chExt cx="1279426" cy="597340"/>
          </a:xfrm>
        </p:grpSpPr>
        <p:sp>
          <p:nvSpPr>
            <p:cNvPr id="64" name="Rectángulo 63"/>
            <p:cNvSpPr/>
            <p:nvPr/>
          </p:nvSpPr>
          <p:spPr>
            <a:xfrm>
              <a:off x="549375" y="2112757"/>
              <a:ext cx="1279425" cy="298670"/>
            </a:xfrm>
            <a:prstGeom prst="rect">
              <a:avLst/>
            </a:prstGeom>
            <a:solidFill>
              <a:schemeClr val="bg1">
                <a:lumMod val="50000"/>
              </a:schemeClr>
            </a:solidFill>
            <a:ln>
              <a:solidFill>
                <a:schemeClr val="bg1">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Servicios Médicos</a:t>
              </a:r>
              <a:endParaRPr lang="es-MX" sz="1050" dirty="0"/>
            </a:p>
          </p:txBody>
        </p:sp>
        <p:sp>
          <p:nvSpPr>
            <p:cNvPr id="65" name="Rectángulo 64"/>
            <p:cNvSpPr/>
            <p:nvPr/>
          </p:nvSpPr>
          <p:spPr>
            <a:xfrm>
              <a:off x="549374" y="2411427"/>
              <a:ext cx="1279425" cy="298670"/>
            </a:xfrm>
            <a:prstGeom prst="rect">
              <a:avLst/>
            </a:prstGeom>
            <a:solidFill>
              <a:schemeClr val="bg1"/>
            </a:solidFill>
            <a:ln>
              <a:solidFill>
                <a:schemeClr val="bg1">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$1,129’434,748</a:t>
              </a:r>
              <a:endParaRPr lang="es-MX" sz="1200" dirty="0">
                <a:solidFill>
                  <a:schemeClr val="tx1"/>
                </a:solidFill>
              </a:endParaRPr>
            </a:p>
          </p:txBody>
        </p:sp>
      </p:grpSp>
      <p:grpSp>
        <p:nvGrpSpPr>
          <p:cNvPr id="66" name="Grupo 65"/>
          <p:cNvGrpSpPr/>
          <p:nvPr/>
        </p:nvGrpSpPr>
        <p:grpSpPr>
          <a:xfrm>
            <a:off x="2536451" y="3325755"/>
            <a:ext cx="1279426" cy="597340"/>
            <a:chOff x="549374" y="2112757"/>
            <a:chExt cx="1279426" cy="597340"/>
          </a:xfrm>
        </p:grpSpPr>
        <p:sp>
          <p:nvSpPr>
            <p:cNvPr id="70" name="Rectángulo 69"/>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Ingresos 2021</a:t>
              </a:r>
              <a:endParaRPr lang="es-MX" sz="1050" dirty="0"/>
            </a:p>
          </p:txBody>
        </p:sp>
        <p:sp>
          <p:nvSpPr>
            <p:cNvPr id="72" name="Rectángulo 71"/>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$10,575’908,833</a:t>
              </a:r>
              <a:endParaRPr lang="es-MX" sz="1200" dirty="0">
                <a:solidFill>
                  <a:schemeClr val="tx1"/>
                </a:solidFill>
              </a:endParaRPr>
            </a:p>
          </p:txBody>
        </p:sp>
      </p:grpSp>
      <p:grpSp>
        <p:nvGrpSpPr>
          <p:cNvPr id="74" name="Grupo 73"/>
          <p:cNvGrpSpPr/>
          <p:nvPr/>
        </p:nvGrpSpPr>
        <p:grpSpPr>
          <a:xfrm>
            <a:off x="3821731" y="3325755"/>
            <a:ext cx="1279426" cy="597340"/>
            <a:chOff x="549374" y="2112757"/>
            <a:chExt cx="1279426" cy="597340"/>
          </a:xfrm>
        </p:grpSpPr>
        <p:sp>
          <p:nvSpPr>
            <p:cNvPr id="75" name="Rectángulo 74"/>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Egresos 2021</a:t>
              </a:r>
              <a:endParaRPr lang="es-MX" sz="1050" dirty="0"/>
            </a:p>
          </p:txBody>
        </p:sp>
        <p:sp>
          <p:nvSpPr>
            <p:cNvPr id="76" name="Rectángulo 75"/>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$10,575’908,833</a:t>
              </a:r>
              <a:endParaRPr lang="es-MX" sz="1200" dirty="0">
                <a:solidFill>
                  <a:schemeClr val="tx1"/>
                </a:solidFill>
              </a:endParaRPr>
            </a:p>
          </p:txBody>
        </p:sp>
      </p:grpSp>
      <p:sp>
        <p:nvSpPr>
          <p:cNvPr id="77" name="Cerrar llave 76"/>
          <p:cNvSpPr/>
          <p:nvPr/>
        </p:nvSpPr>
        <p:spPr>
          <a:xfrm>
            <a:off x="6680350" y="2187245"/>
            <a:ext cx="194209" cy="1559367"/>
          </a:xfrm>
          <a:prstGeom prst="rightBrace">
            <a:avLst/>
          </a:prstGeom>
          <a:ln w="12700">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3" name="Cerrar llave 82"/>
          <p:cNvSpPr/>
          <p:nvPr/>
        </p:nvSpPr>
        <p:spPr>
          <a:xfrm>
            <a:off x="2380446" y="2336581"/>
            <a:ext cx="64737" cy="2595403"/>
          </a:xfrm>
          <a:prstGeom prst="rightBrace">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84" name="Abrir llave 83"/>
          <p:cNvSpPr/>
          <p:nvPr/>
        </p:nvSpPr>
        <p:spPr>
          <a:xfrm>
            <a:off x="5201932" y="2187245"/>
            <a:ext cx="97726" cy="3225112"/>
          </a:xfrm>
          <a:prstGeom prst="leftBrac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nvGrpSpPr>
          <p:cNvPr id="85" name="Grupo 84"/>
          <p:cNvGrpSpPr/>
          <p:nvPr/>
        </p:nvGrpSpPr>
        <p:grpSpPr>
          <a:xfrm>
            <a:off x="5337987" y="4815017"/>
            <a:ext cx="1279426" cy="597340"/>
            <a:chOff x="549374" y="2112757"/>
            <a:chExt cx="1279426" cy="597340"/>
          </a:xfrm>
        </p:grpSpPr>
        <p:sp>
          <p:nvSpPr>
            <p:cNvPr id="86" name="Rectángulo 85"/>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800" dirty="0" smtClean="0"/>
                <a:t>Inversión Pública (Cap. 6000)</a:t>
              </a:r>
              <a:endParaRPr lang="es-MX" sz="800" dirty="0"/>
            </a:p>
          </p:txBody>
        </p:sp>
        <p:sp>
          <p:nvSpPr>
            <p:cNvPr id="87" name="Rectángulo 86"/>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$122’850,000</a:t>
              </a:r>
              <a:endParaRPr lang="es-MX" sz="1200" dirty="0">
                <a:solidFill>
                  <a:schemeClr val="tx1"/>
                </a:solidFill>
              </a:endParaRPr>
            </a:p>
          </p:txBody>
        </p:sp>
      </p:grpSp>
    </p:spTree>
    <p:extLst>
      <p:ext uri="{BB962C8B-B14F-4D97-AF65-F5344CB8AC3E}">
        <p14:creationId xmlns:p14="http://schemas.microsoft.com/office/powerpoint/2010/main" val="403741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Ingresos</a:t>
            </a:r>
            <a:endParaRPr lang="es-MX" dirty="0"/>
          </a:p>
        </p:txBody>
      </p:sp>
      <p:sp>
        <p:nvSpPr>
          <p:cNvPr id="5" name="Marcador de texto 4"/>
          <p:cNvSpPr>
            <a:spLocks noGrp="1"/>
          </p:cNvSpPr>
          <p:nvPr>
            <p:ph type="body" sz="quarter" idx="15"/>
          </p:nvPr>
        </p:nvSpPr>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algn="r"/>
            <a:r>
              <a:rPr lang="es-MX" b="1" i="1" dirty="0" smtClean="0">
                <a:solidFill>
                  <a:srgbClr val="7030A0"/>
                </a:solidFill>
              </a:rPr>
              <a:t>(Ver notas en siguiente página)</a:t>
            </a:r>
          </a:p>
        </p:txBody>
      </p:sp>
      <p:pic>
        <p:nvPicPr>
          <p:cNvPr id="7" name="Imagen 6"/>
          <p:cNvPicPr>
            <a:picLocks noChangeAspect="1"/>
          </p:cNvPicPr>
          <p:nvPr/>
        </p:nvPicPr>
        <p:blipFill>
          <a:blip r:embed="rId2"/>
          <a:stretch>
            <a:fillRect/>
          </a:stretch>
        </p:blipFill>
        <p:spPr>
          <a:xfrm>
            <a:off x="72000" y="1319787"/>
            <a:ext cx="9000000" cy="4119030"/>
          </a:xfrm>
          <a:prstGeom prst="rect">
            <a:avLst/>
          </a:prstGeom>
        </p:spPr>
      </p:pic>
      <p:sp>
        <p:nvSpPr>
          <p:cNvPr id="4" name="Botón de acción: Documento 3">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Ingreso</a:t>
            </a:r>
            <a:endParaRPr lang="es-MX" sz="800" dirty="0"/>
          </a:p>
        </p:txBody>
      </p:sp>
    </p:spTree>
    <p:extLst>
      <p:ext uri="{BB962C8B-B14F-4D97-AF65-F5344CB8AC3E}">
        <p14:creationId xmlns:p14="http://schemas.microsoft.com/office/powerpoint/2010/main" val="4041339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Notas para el ingreso:</a:t>
            </a:r>
            <a:endParaRPr lang="es-MX" dirty="0"/>
          </a:p>
        </p:txBody>
      </p:sp>
      <p:sp>
        <p:nvSpPr>
          <p:cNvPr id="4" name="Marcador de texto 3"/>
          <p:cNvSpPr>
            <a:spLocks noGrp="1"/>
          </p:cNvSpPr>
          <p:nvPr>
            <p:ph type="body" sz="quarter" idx="15"/>
          </p:nvPr>
        </p:nvSpPr>
        <p:spPr/>
        <p:txBody>
          <a:bodyPr/>
          <a:lstStyle/>
          <a:p>
            <a:pPr marL="342900" indent="-342900">
              <a:buAutoNum type="arabicPeriod"/>
            </a:pPr>
            <a:r>
              <a:rPr lang="es-MX" sz="1200" dirty="0" smtClean="0"/>
              <a:t>En el rubro de Aportaciones se pronostica un crecimiento del 2.77% considerando los últimos dos ejercicios (2019 – 2020), mismos en los que se ve reflejada una estabilidad en las aportaciones de empleados y EPP al 32% de conformidad con la Ley del Instituto.</a:t>
            </a:r>
          </a:p>
          <a:p>
            <a:pPr marL="342900" indent="-342900">
              <a:buAutoNum type="arabicPeriod"/>
            </a:pPr>
            <a:r>
              <a:rPr lang="es-MX" sz="1200" dirty="0" smtClean="0"/>
              <a:t>En el rubro de Préstamos se consideran las siguientes premisas:</a:t>
            </a:r>
          </a:p>
          <a:p>
            <a:pPr marL="342900" indent="-342900">
              <a:buAutoNum type="arabicPeriod"/>
            </a:pPr>
            <a:endParaRPr lang="es-MX" sz="1200" dirty="0"/>
          </a:p>
          <a:p>
            <a:pPr marL="342900" indent="-342900">
              <a:buAutoNum type="arabicPeriod"/>
            </a:pPr>
            <a:endParaRPr lang="es-MX" sz="1200" dirty="0" smtClean="0"/>
          </a:p>
          <a:p>
            <a:pPr marL="342900" indent="-342900">
              <a:buAutoNum type="arabicPeriod"/>
            </a:pPr>
            <a:endParaRPr lang="es-MX" sz="1200" dirty="0"/>
          </a:p>
          <a:p>
            <a:pPr marL="342900" indent="-342900">
              <a:buAutoNum type="arabicPeriod"/>
            </a:pPr>
            <a:endParaRPr lang="es-MX" sz="1200" dirty="0" smtClean="0"/>
          </a:p>
          <a:p>
            <a:pPr marL="342900" indent="-342900">
              <a:buAutoNum type="arabicPeriod"/>
            </a:pPr>
            <a:endParaRPr lang="es-MX" sz="1200" dirty="0"/>
          </a:p>
          <a:p>
            <a:pPr marL="342900" indent="-342900">
              <a:buAutoNum type="arabicPeriod"/>
            </a:pPr>
            <a:endParaRPr lang="es-MX" sz="1200" dirty="0" smtClean="0"/>
          </a:p>
          <a:p>
            <a:pPr marL="342900" indent="-342900">
              <a:buAutoNum type="arabicPeriod"/>
            </a:pPr>
            <a:endParaRPr lang="es-MX" sz="1200" dirty="0"/>
          </a:p>
          <a:p>
            <a:pPr marL="342900" indent="-342900">
              <a:buAutoNum type="arabicPeriod"/>
            </a:pPr>
            <a:endParaRPr lang="es-MX" sz="1200" dirty="0" smtClean="0"/>
          </a:p>
          <a:p>
            <a:pPr marL="342900" indent="-342900">
              <a:buAutoNum type="arabicPeriod"/>
            </a:pPr>
            <a:endParaRPr lang="es-MX" sz="1200" dirty="0" smtClean="0"/>
          </a:p>
          <a:p>
            <a:pPr marL="342900" indent="-342900">
              <a:buAutoNum type="arabicPeriod"/>
            </a:pPr>
            <a:r>
              <a:rPr lang="es-MX" sz="1200" dirty="0" smtClean="0"/>
              <a:t>En </a:t>
            </a:r>
            <a:r>
              <a:rPr lang="es-MX" sz="1200" dirty="0" smtClean="0"/>
              <a:t>el rubro de ingresos derivados de la Operación, se solicitó a cada una de las áreas generadoras su estimación de ingresos, mismas que corresponden principalmente a las áreas de Inversiones, Arrendamientos de Inmuebles, Fideicomisos y Centros de Servicio. </a:t>
            </a:r>
          </a:p>
          <a:p>
            <a:pPr marL="342900" indent="-342900">
              <a:buAutoNum type="arabicPeriod"/>
            </a:pPr>
            <a:r>
              <a:rPr lang="es-MX" sz="1200" dirty="0" smtClean="0"/>
              <a:t>La Recuperación de Capital derivada de los préstamos se omite para el presupuesto de ingresos 2021, no obstante dicha recuperación asciende a los $8,473’866,786.</a:t>
            </a:r>
            <a:endParaRPr lang="es-MX" sz="1200" dirty="0"/>
          </a:p>
        </p:txBody>
      </p:sp>
      <p:graphicFrame>
        <p:nvGraphicFramePr>
          <p:cNvPr id="6" name="Tabla 5"/>
          <p:cNvGraphicFramePr>
            <a:graphicFrameLocks noGrp="1"/>
          </p:cNvGraphicFramePr>
          <p:nvPr>
            <p:extLst>
              <p:ext uri="{D42A27DB-BD31-4B8C-83A1-F6EECF244321}">
                <p14:modId xmlns:p14="http://schemas.microsoft.com/office/powerpoint/2010/main" val="1096967175"/>
              </p:ext>
            </p:extLst>
          </p:nvPr>
        </p:nvGraphicFramePr>
        <p:xfrm>
          <a:off x="1338349" y="2303308"/>
          <a:ext cx="6096000" cy="2425700"/>
        </p:xfrm>
        <a:graphic>
          <a:graphicData uri="http://schemas.openxmlformats.org/drawingml/2006/table">
            <a:tbl>
              <a:tblPr firstRow="1" bandRow="1">
                <a:tableStyleId>{F2DE63D5-997A-4646-A377-4702673A728D}</a:tableStyleId>
              </a:tblPr>
              <a:tblGrid>
                <a:gridCol w="1219200"/>
                <a:gridCol w="1219200"/>
                <a:gridCol w="1219200"/>
                <a:gridCol w="1219200"/>
                <a:gridCol w="1219200"/>
              </a:tblGrid>
              <a:tr h="370840">
                <a:tc>
                  <a:txBody>
                    <a:bodyPr/>
                    <a:lstStyle/>
                    <a:p>
                      <a:pPr algn="ctr"/>
                      <a:r>
                        <a:rPr lang="es-MX" sz="1050" dirty="0" smtClean="0"/>
                        <a:t>Préstamo</a:t>
                      </a:r>
                      <a:endParaRPr lang="es-MX" sz="1050" dirty="0"/>
                    </a:p>
                  </a:txBody>
                  <a:tcPr anchor="ctr"/>
                </a:tc>
                <a:tc>
                  <a:txBody>
                    <a:bodyPr/>
                    <a:lstStyle/>
                    <a:p>
                      <a:pPr algn="ctr"/>
                      <a:r>
                        <a:rPr lang="es-MX" sz="1050" dirty="0" smtClean="0"/>
                        <a:t>Monto a colocar 2021</a:t>
                      </a:r>
                      <a:endParaRPr lang="es-MX" sz="1050" dirty="0"/>
                    </a:p>
                  </a:txBody>
                  <a:tcPr anchor="ctr"/>
                </a:tc>
                <a:tc>
                  <a:txBody>
                    <a:bodyPr/>
                    <a:lstStyle/>
                    <a:p>
                      <a:pPr algn="ctr"/>
                      <a:r>
                        <a:rPr lang="es-MX" sz="1050" dirty="0" smtClean="0"/>
                        <a:t>Tasa ponderada de recuperación</a:t>
                      </a:r>
                      <a:endParaRPr lang="es-MX" sz="1050" dirty="0"/>
                    </a:p>
                  </a:txBody>
                  <a:tcPr anchor="ctr"/>
                </a:tc>
                <a:tc>
                  <a:txBody>
                    <a:bodyPr/>
                    <a:lstStyle/>
                    <a:p>
                      <a:pPr algn="ctr"/>
                      <a:r>
                        <a:rPr lang="es-MX" sz="1050" dirty="0" smtClean="0"/>
                        <a:t>Plazo estimado de recuperación</a:t>
                      </a:r>
                      <a:endParaRPr lang="es-MX" sz="1050" dirty="0"/>
                    </a:p>
                  </a:txBody>
                  <a:tcPr anchor="ctr"/>
                </a:tc>
                <a:tc>
                  <a:txBody>
                    <a:bodyPr/>
                    <a:lstStyle/>
                    <a:p>
                      <a:pPr algn="ctr"/>
                      <a:r>
                        <a:rPr lang="es-MX" sz="1050" dirty="0" smtClean="0"/>
                        <a:t>Fondo de Garantía promedio de recuperación</a:t>
                      </a:r>
                      <a:endParaRPr lang="es-MX" sz="1050" dirty="0"/>
                    </a:p>
                  </a:txBody>
                  <a:tcPr anchor="ctr"/>
                </a:tc>
              </a:tr>
              <a:tr h="370840">
                <a:tc>
                  <a:txBody>
                    <a:bodyPr/>
                    <a:lstStyle/>
                    <a:p>
                      <a:r>
                        <a:rPr lang="es-MX" sz="1050" dirty="0" smtClean="0"/>
                        <a:t>PCP</a:t>
                      </a:r>
                      <a:endParaRPr lang="es-MX" sz="1050" dirty="0"/>
                    </a:p>
                  </a:txBody>
                  <a:tcPr/>
                </a:tc>
                <a:tc>
                  <a:txBody>
                    <a:bodyPr/>
                    <a:lstStyle/>
                    <a:p>
                      <a:pPr algn="r"/>
                      <a:r>
                        <a:rPr lang="es-MX" sz="1050" dirty="0" smtClean="0"/>
                        <a:t>$8’750,000,000</a:t>
                      </a:r>
                      <a:endParaRPr lang="es-MX" sz="1050" dirty="0"/>
                    </a:p>
                  </a:txBody>
                  <a:tcPr/>
                </a:tc>
                <a:tc>
                  <a:txBody>
                    <a:bodyPr/>
                    <a:lstStyle/>
                    <a:p>
                      <a:pPr algn="ctr"/>
                      <a:r>
                        <a:rPr lang="es-MX" sz="1050" dirty="0" smtClean="0"/>
                        <a:t>4.84%</a:t>
                      </a:r>
                      <a:endParaRPr lang="es-MX" sz="1050" dirty="0"/>
                    </a:p>
                  </a:txBody>
                  <a:tcPr/>
                </a:tc>
                <a:tc>
                  <a:txBody>
                    <a:bodyPr/>
                    <a:lstStyle/>
                    <a:p>
                      <a:pPr algn="ctr"/>
                      <a:r>
                        <a:rPr lang="es-MX" sz="1050" dirty="0" smtClean="0"/>
                        <a:t>39 quincenas</a:t>
                      </a:r>
                      <a:endParaRPr lang="es-MX" sz="1050" dirty="0"/>
                    </a:p>
                  </a:txBody>
                  <a:tcPr/>
                </a:tc>
                <a:tc>
                  <a:txBody>
                    <a:bodyPr/>
                    <a:lstStyle/>
                    <a:p>
                      <a:pPr algn="ctr"/>
                      <a:r>
                        <a:rPr lang="es-MX" sz="1050" dirty="0" smtClean="0"/>
                        <a:t>1%</a:t>
                      </a:r>
                      <a:endParaRPr lang="es-MX" sz="1050" dirty="0"/>
                    </a:p>
                  </a:txBody>
                  <a:tcPr/>
                </a:tc>
              </a:tr>
              <a:tr h="370840">
                <a:tc>
                  <a:txBody>
                    <a:bodyPr/>
                    <a:lstStyle/>
                    <a:p>
                      <a:r>
                        <a:rPr lang="es-MX" sz="1050" dirty="0" smtClean="0"/>
                        <a:t>PMP</a:t>
                      </a:r>
                      <a:endParaRPr lang="es-MX" sz="1050" dirty="0"/>
                    </a:p>
                  </a:txBody>
                  <a:tcPr/>
                </a:tc>
                <a:tc>
                  <a:txBody>
                    <a:bodyPr/>
                    <a:lstStyle/>
                    <a:p>
                      <a:pPr algn="r"/>
                      <a:r>
                        <a:rPr lang="es-MX" sz="1050" dirty="0" smtClean="0"/>
                        <a:t>$220’000,000</a:t>
                      </a:r>
                      <a:endParaRPr lang="es-MX" sz="1050" dirty="0"/>
                    </a:p>
                  </a:txBody>
                  <a:tcPr/>
                </a:tc>
                <a:tc>
                  <a:txBody>
                    <a:bodyPr/>
                    <a:lstStyle/>
                    <a:p>
                      <a:pPr algn="ctr"/>
                      <a:r>
                        <a:rPr lang="es-MX" sz="1050" dirty="0" smtClean="0"/>
                        <a:t>11.73%</a:t>
                      </a:r>
                      <a:endParaRPr lang="es-MX" sz="1050" dirty="0"/>
                    </a:p>
                  </a:txBody>
                  <a:tcPr/>
                </a:tc>
                <a:tc>
                  <a:txBody>
                    <a:bodyPr/>
                    <a:lstStyle/>
                    <a:p>
                      <a:pPr algn="ctr"/>
                      <a:r>
                        <a:rPr lang="es-MX" sz="1050" dirty="0" smtClean="0"/>
                        <a:t>90 Quincenas</a:t>
                      </a:r>
                      <a:endParaRPr lang="es-MX" sz="1050" dirty="0"/>
                    </a:p>
                  </a:txBody>
                  <a:tcPr/>
                </a:tc>
                <a:tc>
                  <a:txBody>
                    <a:bodyPr/>
                    <a:lstStyle/>
                    <a:p>
                      <a:pPr algn="ctr"/>
                      <a:r>
                        <a:rPr lang="es-MX" sz="1050" dirty="0" smtClean="0"/>
                        <a:t>1%</a:t>
                      </a:r>
                      <a:endParaRPr lang="es-MX" sz="1050" dirty="0"/>
                    </a:p>
                  </a:txBody>
                  <a:tcPr/>
                </a:tc>
              </a:tr>
              <a:tr h="370840">
                <a:tc>
                  <a:txBody>
                    <a:bodyPr/>
                    <a:lstStyle/>
                    <a:p>
                      <a:r>
                        <a:rPr lang="es-MX" sz="1050" dirty="0" smtClean="0"/>
                        <a:t>PLMP</a:t>
                      </a:r>
                      <a:endParaRPr lang="es-MX" sz="1050" dirty="0"/>
                    </a:p>
                  </a:txBody>
                  <a:tcPr/>
                </a:tc>
                <a:tc>
                  <a:txBody>
                    <a:bodyPr/>
                    <a:lstStyle/>
                    <a:p>
                      <a:pPr algn="r"/>
                      <a:r>
                        <a:rPr lang="es-MX" sz="1050" dirty="0" smtClean="0"/>
                        <a:t>$750’000,000</a:t>
                      </a:r>
                      <a:endParaRPr lang="es-MX" sz="1050" dirty="0"/>
                    </a:p>
                  </a:txBody>
                  <a:tcPr/>
                </a:tc>
                <a:tc>
                  <a:txBody>
                    <a:bodyPr/>
                    <a:lstStyle/>
                    <a:p>
                      <a:pPr algn="ctr"/>
                      <a:r>
                        <a:rPr lang="es-MX" sz="1050" dirty="0" smtClean="0"/>
                        <a:t>9.85%</a:t>
                      </a:r>
                      <a:endParaRPr lang="es-MX" sz="1050" dirty="0"/>
                    </a:p>
                  </a:txBody>
                  <a:tcPr/>
                </a:tc>
                <a:tc>
                  <a:txBody>
                    <a:bodyPr/>
                    <a:lstStyle/>
                    <a:p>
                      <a:pPr algn="ctr"/>
                      <a:r>
                        <a:rPr lang="es-MX" sz="1050" dirty="0" smtClean="0"/>
                        <a:t>157 Quincenas</a:t>
                      </a:r>
                      <a:endParaRPr lang="es-MX" sz="1050" dirty="0"/>
                    </a:p>
                  </a:txBody>
                  <a:tcPr/>
                </a:tc>
                <a:tc>
                  <a:txBody>
                    <a:bodyPr/>
                    <a:lstStyle/>
                    <a:p>
                      <a:pPr algn="ctr"/>
                      <a:r>
                        <a:rPr lang="es-MX" sz="1050" dirty="0" smtClean="0"/>
                        <a:t>0.086%</a:t>
                      </a:r>
                      <a:endParaRPr lang="es-MX" sz="1050" dirty="0"/>
                    </a:p>
                  </a:txBody>
                  <a:tcPr/>
                </a:tc>
              </a:tr>
              <a:tr h="370840">
                <a:tc>
                  <a:txBody>
                    <a:bodyPr/>
                    <a:lstStyle/>
                    <a:p>
                      <a:r>
                        <a:rPr lang="es-MX" sz="1050" dirty="0" smtClean="0"/>
                        <a:t>PH</a:t>
                      </a:r>
                      <a:endParaRPr lang="es-MX" sz="1050" dirty="0"/>
                    </a:p>
                  </a:txBody>
                  <a:tcPr/>
                </a:tc>
                <a:tc>
                  <a:txBody>
                    <a:bodyPr/>
                    <a:lstStyle/>
                    <a:p>
                      <a:pPr algn="r"/>
                      <a:r>
                        <a:rPr lang="es-MX" sz="1050" dirty="0" smtClean="0"/>
                        <a:t>$420’000,000</a:t>
                      </a:r>
                      <a:endParaRPr lang="es-MX" sz="1050" dirty="0"/>
                    </a:p>
                  </a:txBody>
                  <a:tcPr/>
                </a:tc>
                <a:tc>
                  <a:txBody>
                    <a:bodyPr/>
                    <a:lstStyle/>
                    <a:p>
                      <a:pPr algn="ctr"/>
                      <a:r>
                        <a:rPr lang="es-MX" sz="1050" dirty="0" smtClean="0"/>
                        <a:t>10.05%</a:t>
                      </a:r>
                      <a:endParaRPr lang="es-MX" sz="1050" dirty="0"/>
                    </a:p>
                  </a:txBody>
                  <a:tcPr/>
                </a:tc>
                <a:tc>
                  <a:txBody>
                    <a:bodyPr/>
                    <a:lstStyle/>
                    <a:p>
                      <a:pPr algn="ctr"/>
                      <a:r>
                        <a:rPr lang="es-MX" sz="1050" dirty="0" smtClean="0"/>
                        <a:t>332 Quincenas</a:t>
                      </a:r>
                      <a:endParaRPr lang="es-MX" sz="1050" dirty="0"/>
                    </a:p>
                  </a:txBody>
                  <a:tcPr/>
                </a:tc>
                <a:tc>
                  <a:txBody>
                    <a:bodyPr/>
                    <a:lstStyle/>
                    <a:p>
                      <a:pPr algn="ctr"/>
                      <a:r>
                        <a:rPr lang="es-MX" sz="1050" dirty="0" smtClean="0"/>
                        <a:t>0.079%</a:t>
                      </a:r>
                      <a:endParaRPr lang="es-MX" sz="1050" dirty="0"/>
                    </a:p>
                  </a:txBody>
                  <a:tcPr/>
                </a:tc>
              </a:tr>
              <a:tr h="370840">
                <a:tc>
                  <a:txBody>
                    <a:bodyPr/>
                    <a:lstStyle/>
                    <a:p>
                      <a:r>
                        <a:rPr lang="es-MX" sz="1050" dirty="0" smtClean="0"/>
                        <a:t>Total</a:t>
                      </a:r>
                      <a:endParaRPr lang="es-MX" sz="1050" dirty="0"/>
                    </a:p>
                  </a:txBody>
                  <a:tcPr/>
                </a:tc>
                <a:tc>
                  <a:txBody>
                    <a:bodyPr/>
                    <a:lstStyle/>
                    <a:p>
                      <a:pPr algn="r"/>
                      <a:r>
                        <a:rPr lang="es-MX" sz="1050" dirty="0" smtClean="0"/>
                        <a:t>$10,140’000,000</a:t>
                      </a:r>
                      <a:endParaRPr lang="es-MX" sz="1050" dirty="0"/>
                    </a:p>
                  </a:txBody>
                  <a:tcPr/>
                </a:tc>
                <a:tc>
                  <a:txBody>
                    <a:bodyPr/>
                    <a:lstStyle/>
                    <a:p>
                      <a:pPr algn="ctr"/>
                      <a:endParaRPr lang="es-MX" sz="1050" dirty="0"/>
                    </a:p>
                  </a:txBody>
                  <a:tcPr/>
                </a:tc>
                <a:tc>
                  <a:txBody>
                    <a:bodyPr/>
                    <a:lstStyle/>
                    <a:p>
                      <a:pPr algn="ctr"/>
                      <a:endParaRPr lang="es-MX" sz="1050" dirty="0"/>
                    </a:p>
                  </a:txBody>
                  <a:tcPr/>
                </a:tc>
                <a:tc>
                  <a:txBody>
                    <a:bodyPr/>
                    <a:lstStyle/>
                    <a:p>
                      <a:pPr algn="ctr"/>
                      <a:endParaRPr lang="es-MX" sz="1050" dirty="0"/>
                    </a:p>
                  </a:txBody>
                  <a:tcPr/>
                </a:tc>
              </a:tr>
            </a:tbl>
          </a:graphicData>
        </a:graphic>
      </p:graphicFrame>
    </p:spTree>
    <p:extLst>
      <p:ext uri="{BB962C8B-B14F-4D97-AF65-F5344CB8AC3E}">
        <p14:creationId xmlns:p14="http://schemas.microsoft.com/office/powerpoint/2010/main" val="2248515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Egresos</a:t>
            </a:r>
            <a:endParaRPr lang="es-MX" dirty="0"/>
          </a:p>
        </p:txBody>
      </p:sp>
      <p:sp>
        <p:nvSpPr>
          <p:cNvPr id="5" name="Marcador de texto 4"/>
          <p:cNvSpPr>
            <a:spLocks noGrp="1"/>
          </p:cNvSpPr>
          <p:nvPr>
            <p:ph type="body" sz="quarter" idx="15"/>
          </p:nvPr>
        </p:nvSpPr>
        <p:spPr/>
        <p:txBody>
          <a:bodyPr/>
          <a:lstStyle/>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endParaRPr lang="es-MX" dirty="0" smtClean="0"/>
          </a:p>
          <a:p>
            <a:endParaRPr lang="es-MX" dirty="0"/>
          </a:p>
          <a:p>
            <a:pPr algn="r"/>
            <a:r>
              <a:rPr lang="es-MX" b="1" i="1" dirty="0" smtClean="0">
                <a:solidFill>
                  <a:srgbClr val="7030A0"/>
                </a:solidFill>
              </a:rPr>
              <a:t>(Ver notas en siguiente página)</a:t>
            </a:r>
          </a:p>
        </p:txBody>
      </p:sp>
      <p:pic>
        <p:nvPicPr>
          <p:cNvPr id="6" name="Imagen 5"/>
          <p:cNvPicPr>
            <a:picLocks noChangeAspect="1"/>
          </p:cNvPicPr>
          <p:nvPr/>
        </p:nvPicPr>
        <p:blipFill>
          <a:blip r:embed="rId2"/>
          <a:stretch>
            <a:fillRect/>
          </a:stretch>
        </p:blipFill>
        <p:spPr>
          <a:xfrm>
            <a:off x="72000" y="1206500"/>
            <a:ext cx="9000000" cy="4321594"/>
          </a:xfrm>
          <a:prstGeom prst="rect">
            <a:avLst/>
          </a:prstGeom>
        </p:spPr>
      </p:pic>
      <p:sp>
        <p:nvSpPr>
          <p:cNvPr id="8" name="Botón de acción: Documento 7">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Egresos</a:t>
            </a:r>
            <a:endParaRPr lang="es-MX" sz="800" dirty="0"/>
          </a:p>
        </p:txBody>
      </p:sp>
    </p:spTree>
    <p:extLst>
      <p:ext uri="{BB962C8B-B14F-4D97-AF65-F5344CB8AC3E}">
        <p14:creationId xmlns:p14="http://schemas.microsoft.com/office/powerpoint/2010/main" val="382274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Consideraciones para el egreso:</a:t>
            </a:r>
            <a:endParaRPr lang="es-MX" dirty="0"/>
          </a:p>
        </p:txBody>
      </p:sp>
      <p:sp>
        <p:nvSpPr>
          <p:cNvPr id="4" name="Marcador de texto 3"/>
          <p:cNvSpPr>
            <a:spLocks noGrp="1"/>
          </p:cNvSpPr>
          <p:nvPr>
            <p:ph type="body" sz="quarter" idx="15"/>
          </p:nvPr>
        </p:nvSpPr>
        <p:spPr/>
        <p:txBody>
          <a:bodyPr/>
          <a:lstStyle/>
          <a:p>
            <a:pPr marL="342900" indent="-342900">
              <a:buAutoNum type="arabicPeriod"/>
            </a:pPr>
            <a:r>
              <a:rPr lang="es-MX" sz="1100" dirty="0" smtClean="0"/>
              <a:t>El Capítulo 1000 Servicios Personales contempla un incremento del 3% de conformidad con el artículo 10 de la Ley de Disciplina Financiera.</a:t>
            </a:r>
          </a:p>
          <a:p>
            <a:pPr marL="342900" indent="-342900">
              <a:buAutoNum type="arabicPeriod"/>
            </a:pPr>
            <a:r>
              <a:rPr lang="es-MX" sz="1100" dirty="0" smtClean="0"/>
              <a:t>En el Capítulo 2000 Materiales y Suministros </a:t>
            </a:r>
            <a:r>
              <a:rPr lang="es-MX" sz="1100" dirty="0" smtClean="0"/>
              <a:t>se estima un </a:t>
            </a:r>
            <a:r>
              <a:rPr lang="es-MX" sz="1100" dirty="0" smtClean="0"/>
              <a:t>subejercicio </a:t>
            </a:r>
            <a:r>
              <a:rPr lang="es-MX" sz="1100" dirty="0" smtClean="0"/>
              <a:t>al </a:t>
            </a:r>
            <a:r>
              <a:rPr lang="es-MX" sz="1100" dirty="0" smtClean="0"/>
              <a:t>cierre de </a:t>
            </a:r>
            <a:r>
              <a:rPr lang="es-MX" sz="1100" dirty="0" smtClean="0"/>
              <a:t>2020 por 59 </a:t>
            </a:r>
            <a:r>
              <a:rPr lang="es-MX" sz="1100" dirty="0" err="1" smtClean="0"/>
              <a:t>mdp</a:t>
            </a:r>
            <a:r>
              <a:rPr lang="es-MX" sz="1100" dirty="0" smtClean="0"/>
              <a:t>, </a:t>
            </a:r>
            <a:r>
              <a:rPr lang="es-MX" sz="1100" dirty="0" smtClean="0"/>
              <a:t>de los cuales aproximadamente </a:t>
            </a:r>
            <a:r>
              <a:rPr lang="es-MX" sz="1100" dirty="0" smtClean="0"/>
              <a:t>48.5 </a:t>
            </a:r>
            <a:r>
              <a:rPr lang="es-MX" sz="1100" dirty="0" err="1" smtClean="0"/>
              <a:t>mdp</a:t>
            </a:r>
            <a:r>
              <a:rPr lang="es-MX" sz="1100" dirty="0" smtClean="0"/>
              <a:t> corresponden a la partida 2531 Medicinas y Productos Farmacéuticos debido a la declaración de partidas desiertas en los diversos procesos licitatorios. En virtud de lo anterior, para el proyecto de presupuesto 2021 se considera </a:t>
            </a:r>
            <a:r>
              <a:rPr lang="es-MX" sz="1100" dirty="0" smtClean="0"/>
              <a:t>prácticamente el </a:t>
            </a:r>
            <a:r>
              <a:rPr lang="es-MX" sz="1100" dirty="0" smtClean="0"/>
              <a:t>mismo presupuesto del ejercicio </a:t>
            </a:r>
            <a:r>
              <a:rPr lang="es-MX" sz="1100" dirty="0" smtClean="0"/>
              <a:t>2020, </a:t>
            </a:r>
            <a:r>
              <a:rPr lang="es-MX" sz="1100" dirty="0" smtClean="0"/>
              <a:t>el incremento general de la partida en 5.6 </a:t>
            </a:r>
            <a:r>
              <a:rPr lang="es-MX" sz="1100" dirty="0" err="1" smtClean="0"/>
              <a:t>mdp</a:t>
            </a:r>
            <a:r>
              <a:rPr lang="es-MX" sz="1100" dirty="0" smtClean="0"/>
              <a:t> obedece principalmente a la compra de papelería, alimentos para el Cadip y materiales para reparaciones y mantenimientos generales de los diversos inmuebles propiedad del Instituto. </a:t>
            </a:r>
          </a:p>
          <a:p>
            <a:pPr marL="342900" indent="-342900">
              <a:buAutoNum type="arabicPeriod"/>
            </a:pPr>
            <a:r>
              <a:rPr lang="es-MX" sz="1100" dirty="0" smtClean="0"/>
              <a:t>En el Capítulo 3000 Servicios Generales </a:t>
            </a:r>
            <a:r>
              <a:rPr lang="es-MX" sz="1100" dirty="0" smtClean="0"/>
              <a:t>se estima un </a:t>
            </a:r>
            <a:r>
              <a:rPr lang="es-MX" sz="1100" dirty="0" smtClean="0"/>
              <a:t>subejercicio </a:t>
            </a:r>
            <a:r>
              <a:rPr lang="es-MX" sz="1100" dirty="0" smtClean="0"/>
              <a:t>al </a:t>
            </a:r>
            <a:r>
              <a:rPr lang="es-MX" sz="1100" dirty="0" smtClean="0"/>
              <a:t>cierre </a:t>
            </a:r>
            <a:r>
              <a:rPr lang="es-MX" sz="1100" dirty="0" smtClean="0"/>
              <a:t>de 2020 por </a:t>
            </a:r>
            <a:r>
              <a:rPr lang="es-MX" sz="1100" dirty="0" smtClean="0"/>
              <a:t>321 </a:t>
            </a:r>
            <a:r>
              <a:rPr lang="es-MX" sz="1100" dirty="0" err="1" smtClean="0"/>
              <a:t>mdp</a:t>
            </a:r>
            <a:r>
              <a:rPr lang="es-MX" sz="1100" dirty="0" smtClean="0"/>
              <a:t>, </a:t>
            </a:r>
            <a:r>
              <a:rPr lang="es-MX" sz="1100" dirty="0" smtClean="0"/>
              <a:t>de los cuales aproximadamente </a:t>
            </a:r>
            <a:r>
              <a:rPr lang="es-MX" sz="1100" dirty="0" smtClean="0"/>
              <a:t>298.9 </a:t>
            </a:r>
            <a:r>
              <a:rPr lang="es-MX" sz="1100" dirty="0" err="1" smtClean="0"/>
              <a:t>mdp</a:t>
            </a:r>
            <a:r>
              <a:rPr lang="es-MX" sz="1100" dirty="0" smtClean="0"/>
              <a:t> corresponden a la partida 3992 Subcontratación de servicios con terceros (Servicios Médicos</a:t>
            </a:r>
            <a:r>
              <a:rPr lang="es-MX" sz="1100" dirty="0" smtClean="0"/>
              <a:t>), </a:t>
            </a:r>
            <a:r>
              <a:rPr lang="es-MX" sz="1100" dirty="0" smtClean="0"/>
              <a:t>así como de la partida 3531 Instalación, reparación y mantenimiento de equipo de cómputo y tecnologías de la información por 6.4 </a:t>
            </a:r>
            <a:r>
              <a:rPr lang="es-MX" sz="1100" dirty="0" err="1" smtClean="0"/>
              <a:t>mdp</a:t>
            </a:r>
            <a:r>
              <a:rPr lang="es-MX" sz="1100" dirty="0" smtClean="0"/>
              <a:t> derivado de retrasos y cancelación de los procesos licitatorios por parte del Comité de </a:t>
            </a:r>
            <a:r>
              <a:rPr lang="es-MX" sz="1100" dirty="0"/>
              <a:t>Adquisiciones. En </a:t>
            </a:r>
            <a:r>
              <a:rPr lang="es-MX" sz="1100" dirty="0" smtClean="0"/>
              <a:t>lo general el Capítulo muestra una reducción en el gasto, no obstante la misma es resultado de que durante el ejercicio 2020 se realizó el pago de predial e IVA procedente de la dación en pago de la empresa Servicios y Transporte SA de CV por un monto de 15.5 </a:t>
            </a:r>
            <a:r>
              <a:rPr lang="es-MX" sz="1100" dirty="0" err="1" smtClean="0"/>
              <a:t>mdp</a:t>
            </a:r>
            <a:r>
              <a:rPr lang="es-MX" sz="1100" dirty="0" smtClean="0"/>
              <a:t>.</a:t>
            </a:r>
          </a:p>
          <a:p>
            <a:pPr marL="342900" indent="-342900">
              <a:buAutoNum type="arabicPeriod"/>
            </a:pPr>
            <a:r>
              <a:rPr lang="es-MX" sz="1100" dirty="0" smtClean="0"/>
              <a:t>En el Capítulo 4000 Pensiones y Jubilaciones se estima un subejercicio </a:t>
            </a:r>
            <a:r>
              <a:rPr lang="es-MX" sz="1100" dirty="0" smtClean="0"/>
              <a:t>al cierre de 2020 por </a:t>
            </a:r>
            <a:r>
              <a:rPr lang="es-MX" sz="1100" dirty="0" smtClean="0"/>
              <a:t>366 </a:t>
            </a:r>
            <a:r>
              <a:rPr lang="es-MX" sz="1100" dirty="0" err="1" smtClean="0"/>
              <a:t>mdp</a:t>
            </a:r>
            <a:r>
              <a:rPr lang="es-MX" sz="1100" dirty="0" smtClean="0"/>
              <a:t> derivado de que en el ejercicio </a:t>
            </a:r>
            <a:r>
              <a:rPr lang="es-MX" sz="1100" dirty="0" smtClean="0"/>
              <a:t>se </a:t>
            </a:r>
            <a:r>
              <a:rPr lang="es-MX" sz="1100" dirty="0" smtClean="0"/>
              <a:t>presupuestó la </a:t>
            </a:r>
            <a:r>
              <a:rPr lang="es-MX" sz="1100" dirty="0" smtClean="0"/>
              <a:t>proyección correspondiente </a:t>
            </a:r>
            <a:r>
              <a:rPr lang="es-MX" sz="1100" dirty="0" smtClean="0"/>
              <a:t>al estudio actuarial, motivo por el cual para el proyecto de presupuesto 2021 se incluye el escenario mínimo para el pago de nómina de pensionados, el cual asciende a 8,983 </a:t>
            </a:r>
            <a:r>
              <a:rPr lang="es-MX" sz="1100" dirty="0" err="1" smtClean="0"/>
              <a:t>mdp</a:t>
            </a:r>
            <a:r>
              <a:rPr lang="es-MX" sz="1100" dirty="0" smtClean="0"/>
              <a:t>, la diferencia (117.1 </a:t>
            </a:r>
            <a:r>
              <a:rPr lang="es-MX" sz="1100" dirty="0" err="1" smtClean="0"/>
              <a:t>mdp</a:t>
            </a:r>
            <a:r>
              <a:rPr lang="es-MX" sz="1100" dirty="0" smtClean="0"/>
              <a:t>) respecto a la cifra presentada a aprobación de 9,101 </a:t>
            </a:r>
            <a:r>
              <a:rPr lang="es-MX" sz="1100" dirty="0" err="1" smtClean="0"/>
              <a:t>mdp</a:t>
            </a:r>
            <a:r>
              <a:rPr lang="es-MX" sz="1100" dirty="0" smtClean="0"/>
              <a:t> es a fin de dar equilibrio presupuestal al proyecto de presupuesto. De manera informativa se presentan a continuación los escenarios estudiados:</a:t>
            </a:r>
            <a:endParaRPr lang="es-MX" sz="1100" dirty="0"/>
          </a:p>
        </p:txBody>
      </p:sp>
      <p:graphicFrame>
        <p:nvGraphicFramePr>
          <p:cNvPr id="5" name="Tabla 4"/>
          <p:cNvGraphicFramePr>
            <a:graphicFrameLocks noGrp="1"/>
          </p:cNvGraphicFramePr>
          <p:nvPr>
            <p:extLst>
              <p:ext uri="{D42A27DB-BD31-4B8C-83A1-F6EECF244321}">
                <p14:modId xmlns:p14="http://schemas.microsoft.com/office/powerpoint/2010/main" val="3799480360"/>
              </p:ext>
            </p:extLst>
          </p:nvPr>
        </p:nvGraphicFramePr>
        <p:xfrm>
          <a:off x="935561" y="5028474"/>
          <a:ext cx="7489008" cy="1203960"/>
        </p:xfrm>
        <a:graphic>
          <a:graphicData uri="http://schemas.openxmlformats.org/drawingml/2006/table">
            <a:tbl>
              <a:tblPr firstRow="1" bandRow="1">
                <a:tableStyleId>{5940675A-B579-460E-94D1-54222C63F5DA}</a:tableStyleId>
              </a:tblPr>
              <a:tblGrid>
                <a:gridCol w="1588770"/>
                <a:gridCol w="907566"/>
                <a:gridCol w="921234"/>
                <a:gridCol w="809897"/>
                <a:gridCol w="1254034"/>
                <a:gridCol w="2007507"/>
              </a:tblGrid>
              <a:tr h="216807">
                <a:tc>
                  <a:txBody>
                    <a:bodyPr/>
                    <a:lstStyle/>
                    <a:p>
                      <a:pPr algn="ctr"/>
                      <a:r>
                        <a:rPr lang="es-MX" sz="1100" dirty="0" smtClean="0">
                          <a:solidFill>
                            <a:schemeClr val="bg1"/>
                          </a:solidFill>
                        </a:rPr>
                        <a:t>Escenario</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Base dic 2020</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Altas</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Bajas</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Total</a:t>
                      </a:r>
                      <a:r>
                        <a:rPr lang="es-MX" sz="1100" baseline="0" dirty="0" smtClean="0">
                          <a:solidFill>
                            <a:schemeClr val="bg1"/>
                          </a:solidFill>
                        </a:rPr>
                        <a:t> Pensionados dic 2021</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Importe</a:t>
                      </a:r>
                      <a:endParaRPr lang="es-MX" sz="1100" dirty="0">
                        <a:solidFill>
                          <a:schemeClr val="bg1"/>
                        </a:solidFill>
                      </a:endParaRPr>
                    </a:p>
                  </a:txBody>
                  <a:tcPr anchor="ctr">
                    <a:solidFill>
                      <a:srgbClr val="7030A0"/>
                    </a:solidFill>
                  </a:tcPr>
                </a:tc>
              </a:tr>
              <a:tr h="216807">
                <a:tc>
                  <a:txBody>
                    <a:bodyPr/>
                    <a:lstStyle/>
                    <a:p>
                      <a:r>
                        <a:rPr lang="es-MX" sz="1100" dirty="0" smtClean="0"/>
                        <a:t>A (mínimo)</a:t>
                      </a:r>
                      <a:endParaRPr lang="es-MX" sz="1100" dirty="0"/>
                    </a:p>
                  </a:txBody>
                  <a:tcPr/>
                </a:tc>
                <a:tc>
                  <a:txBody>
                    <a:bodyPr/>
                    <a:lstStyle/>
                    <a:p>
                      <a:pPr algn="ctr"/>
                      <a:r>
                        <a:rPr lang="es-MX" sz="1100" dirty="0" smtClean="0"/>
                        <a:t>39,235</a:t>
                      </a:r>
                      <a:endParaRPr lang="es-MX" sz="1100" dirty="0"/>
                    </a:p>
                  </a:txBody>
                  <a:tcPr anchor="ctr"/>
                </a:tc>
                <a:tc>
                  <a:txBody>
                    <a:bodyPr/>
                    <a:lstStyle/>
                    <a:p>
                      <a:pPr algn="ctr"/>
                      <a:r>
                        <a:rPr lang="es-MX" sz="1100" dirty="0" smtClean="0"/>
                        <a:t>3,337</a:t>
                      </a:r>
                      <a:endParaRPr lang="es-MX" sz="1100" dirty="0"/>
                    </a:p>
                  </a:txBody>
                  <a:tcPr anchor="ctr"/>
                </a:tc>
                <a:tc>
                  <a:txBody>
                    <a:bodyPr/>
                    <a:lstStyle/>
                    <a:p>
                      <a:pPr algn="ctr"/>
                      <a:r>
                        <a:rPr lang="es-MX" sz="1100" dirty="0" smtClean="0">
                          <a:solidFill>
                            <a:srgbClr val="FF0000"/>
                          </a:solidFill>
                        </a:rPr>
                        <a:t>(853)</a:t>
                      </a:r>
                      <a:endParaRPr lang="es-MX" sz="1100" dirty="0">
                        <a:solidFill>
                          <a:srgbClr val="FF0000"/>
                        </a:solidFill>
                      </a:endParaRPr>
                    </a:p>
                  </a:txBody>
                  <a:tcPr anchor="ctr"/>
                </a:tc>
                <a:tc>
                  <a:txBody>
                    <a:bodyPr/>
                    <a:lstStyle/>
                    <a:p>
                      <a:pPr algn="ctr"/>
                      <a:r>
                        <a:rPr lang="es-MX" sz="1100" dirty="0" smtClean="0"/>
                        <a:t>41,719</a:t>
                      </a:r>
                      <a:endParaRPr lang="es-MX" sz="1100" dirty="0"/>
                    </a:p>
                  </a:txBody>
                  <a:tcPr anchor="ctr"/>
                </a:tc>
                <a:tc>
                  <a:txBody>
                    <a:bodyPr/>
                    <a:lstStyle/>
                    <a:p>
                      <a:pPr algn="ctr"/>
                      <a:r>
                        <a:rPr lang="es-MX" sz="1100" dirty="0" smtClean="0"/>
                        <a:t>$8,983’916,185</a:t>
                      </a:r>
                      <a:endParaRPr lang="es-MX" sz="1100" dirty="0"/>
                    </a:p>
                  </a:txBody>
                  <a:tcPr/>
                </a:tc>
              </a:tr>
              <a:tr h="216807">
                <a:tc>
                  <a:txBody>
                    <a:bodyPr/>
                    <a:lstStyle/>
                    <a:p>
                      <a:r>
                        <a:rPr lang="es-MX" sz="1100" dirty="0" smtClean="0"/>
                        <a:t>B (Estudio actuarial)</a:t>
                      </a:r>
                      <a:endParaRPr lang="es-MX" sz="1100" dirty="0"/>
                    </a:p>
                  </a:txBody>
                  <a:tcPr/>
                </a:tc>
                <a:tc gridSpan="4">
                  <a:txBody>
                    <a:bodyPr/>
                    <a:lstStyle/>
                    <a:p>
                      <a:pPr algn="ctr"/>
                      <a:r>
                        <a:rPr lang="es-MX" sz="1100" dirty="0" smtClean="0"/>
                        <a:t>43,455</a:t>
                      </a:r>
                      <a:endParaRPr lang="es-MX" sz="1100" dirty="0"/>
                    </a:p>
                  </a:txBody>
                  <a:tcPr anchor="ctr"/>
                </a:tc>
                <a:tc hMerge="1">
                  <a:txBody>
                    <a:bodyPr/>
                    <a:lstStyle/>
                    <a:p>
                      <a:endParaRPr lang="es-MX" sz="1100" dirty="0"/>
                    </a:p>
                  </a:txBody>
                  <a:tcPr/>
                </a:tc>
                <a:tc hMerge="1">
                  <a:txBody>
                    <a:bodyPr/>
                    <a:lstStyle/>
                    <a:p>
                      <a:endParaRPr lang="es-MX"/>
                    </a:p>
                  </a:txBody>
                  <a:tcPr/>
                </a:tc>
                <a:tc hMerge="1">
                  <a:txBody>
                    <a:bodyPr/>
                    <a:lstStyle/>
                    <a:p>
                      <a:endParaRPr lang="es-MX"/>
                    </a:p>
                  </a:txBody>
                  <a:tcPr/>
                </a:tc>
                <a:tc>
                  <a:txBody>
                    <a:bodyPr/>
                    <a:lstStyle/>
                    <a:p>
                      <a:pPr algn="ctr"/>
                      <a:r>
                        <a:rPr lang="es-MX" sz="1100" dirty="0" smtClean="0"/>
                        <a:t>$9,389’414,329</a:t>
                      </a:r>
                      <a:endParaRPr lang="es-MX" sz="1100" dirty="0"/>
                    </a:p>
                  </a:txBody>
                  <a:tcPr/>
                </a:tc>
              </a:tr>
              <a:tr h="216807">
                <a:tc>
                  <a:txBody>
                    <a:bodyPr/>
                    <a:lstStyle/>
                    <a:p>
                      <a:r>
                        <a:rPr lang="es-MX" sz="1100" dirty="0" smtClean="0"/>
                        <a:t>C</a:t>
                      </a:r>
                      <a:r>
                        <a:rPr lang="es-MX" sz="1100" baseline="0" dirty="0" smtClean="0"/>
                        <a:t> </a:t>
                      </a:r>
                      <a:r>
                        <a:rPr lang="es-MX" sz="1100" dirty="0" smtClean="0"/>
                        <a:t>(máximo)</a:t>
                      </a:r>
                      <a:endParaRPr lang="es-MX" sz="1100" dirty="0"/>
                    </a:p>
                  </a:txBody>
                  <a:tcPr/>
                </a:tc>
                <a:tc>
                  <a:txBody>
                    <a:bodyPr/>
                    <a:lstStyle/>
                    <a:p>
                      <a:pPr algn="ctr"/>
                      <a:r>
                        <a:rPr lang="es-MX" sz="1100" dirty="0" smtClean="0"/>
                        <a:t>39,235</a:t>
                      </a:r>
                      <a:endParaRPr lang="es-MX" sz="1100" dirty="0"/>
                    </a:p>
                  </a:txBody>
                  <a:tcPr anchor="ctr"/>
                </a:tc>
                <a:tc>
                  <a:txBody>
                    <a:bodyPr/>
                    <a:lstStyle/>
                    <a:p>
                      <a:pPr algn="ctr"/>
                      <a:r>
                        <a:rPr lang="es-MX" sz="1100" dirty="0" smtClean="0"/>
                        <a:t>9,807</a:t>
                      </a:r>
                      <a:endParaRPr lang="es-MX" sz="1100" dirty="0"/>
                    </a:p>
                  </a:txBody>
                  <a:tcPr anchor="ctr"/>
                </a:tc>
                <a:tc>
                  <a:txBody>
                    <a:bodyPr/>
                    <a:lstStyle/>
                    <a:p>
                      <a:pPr algn="ctr"/>
                      <a:r>
                        <a:rPr lang="es-MX" sz="1100" dirty="0" smtClean="0">
                          <a:solidFill>
                            <a:srgbClr val="FF0000"/>
                          </a:solidFill>
                        </a:rPr>
                        <a:t>(853)</a:t>
                      </a:r>
                      <a:endParaRPr lang="es-MX" sz="1100" dirty="0"/>
                    </a:p>
                  </a:txBody>
                  <a:tcPr anchor="ctr"/>
                </a:tc>
                <a:tc>
                  <a:txBody>
                    <a:bodyPr/>
                    <a:lstStyle/>
                    <a:p>
                      <a:pPr algn="ctr"/>
                      <a:r>
                        <a:rPr lang="es-MX" sz="1100" dirty="0" smtClean="0"/>
                        <a:t>48,188</a:t>
                      </a:r>
                      <a:endParaRPr lang="es-MX" sz="1100" dirty="0"/>
                    </a:p>
                  </a:txBody>
                  <a:tcPr anchor="ctr"/>
                </a:tc>
                <a:tc>
                  <a:txBody>
                    <a:bodyPr/>
                    <a:lstStyle/>
                    <a:p>
                      <a:pPr algn="ctr"/>
                      <a:r>
                        <a:rPr lang="es-MX" sz="1100" dirty="0" smtClean="0"/>
                        <a:t>$10,605’283,184</a:t>
                      </a:r>
                      <a:endParaRPr lang="es-MX" sz="1100" dirty="0"/>
                    </a:p>
                  </a:txBody>
                  <a:tcPr/>
                </a:tc>
              </a:tr>
            </a:tbl>
          </a:graphicData>
        </a:graphic>
      </p:graphicFrame>
    </p:spTree>
    <p:extLst>
      <p:ext uri="{BB962C8B-B14F-4D97-AF65-F5344CB8AC3E}">
        <p14:creationId xmlns:p14="http://schemas.microsoft.com/office/powerpoint/2010/main" val="2956892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MX" dirty="0" smtClean="0"/>
              <a:t>Proyecto de Presupuesto 2021</a:t>
            </a:r>
            <a:endParaRPr lang="es-MX" dirty="0"/>
          </a:p>
        </p:txBody>
      </p:sp>
      <p:sp>
        <p:nvSpPr>
          <p:cNvPr id="3" name="Marcador de texto 2"/>
          <p:cNvSpPr>
            <a:spLocks noGrp="1"/>
          </p:cNvSpPr>
          <p:nvPr>
            <p:ph type="body" sz="quarter" idx="14"/>
          </p:nvPr>
        </p:nvSpPr>
        <p:spPr/>
        <p:txBody>
          <a:bodyPr/>
          <a:lstStyle/>
          <a:p>
            <a:r>
              <a:rPr lang="es-MX" dirty="0" smtClean="0"/>
              <a:t>Consideraciones para el egreso:</a:t>
            </a:r>
            <a:endParaRPr lang="es-MX" dirty="0"/>
          </a:p>
        </p:txBody>
      </p:sp>
      <p:sp>
        <p:nvSpPr>
          <p:cNvPr id="4" name="Marcador de texto 3"/>
          <p:cNvSpPr>
            <a:spLocks noGrp="1"/>
          </p:cNvSpPr>
          <p:nvPr>
            <p:ph type="body" sz="quarter" idx="15"/>
          </p:nvPr>
        </p:nvSpPr>
        <p:spPr/>
        <p:txBody>
          <a:bodyPr/>
          <a:lstStyle/>
          <a:p>
            <a:pPr marL="342900" indent="-342900">
              <a:buFont typeface="+mj-lt"/>
              <a:buAutoNum type="arabicPeriod" startAt="5"/>
            </a:pPr>
            <a:r>
              <a:rPr lang="es-MX" sz="1200" dirty="0" smtClean="0"/>
              <a:t>En el Capitulo 5000 Bienes Muebles e Inmuebles se estima </a:t>
            </a:r>
            <a:r>
              <a:rPr lang="es-MX" sz="1200" dirty="0" smtClean="0"/>
              <a:t>un subejercicio al cierre de 2020 por 28 </a:t>
            </a:r>
            <a:r>
              <a:rPr lang="es-MX" sz="1200" dirty="0" err="1" smtClean="0"/>
              <a:t>mdp</a:t>
            </a:r>
            <a:r>
              <a:rPr lang="es-MX" sz="1200" dirty="0" smtClean="0"/>
              <a:t> derivado de los retrasos en los procesos licitatorios de los proyectos PY83 Infraestructura para el SITE y PY 26 de Equipo de Cómputo por un monto de 24 </a:t>
            </a:r>
            <a:r>
              <a:rPr lang="es-MX" sz="1200" dirty="0" err="1" smtClean="0"/>
              <a:t>mdp</a:t>
            </a:r>
            <a:r>
              <a:rPr lang="es-MX" sz="1200" dirty="0"/>
              <a:t>,</a:t>
            </a:r>
            <a:r>
              <a:rPr lang="es-MX" sz="1200" dirty="0" smtClean="0"/>
              <a:t> motivo por el cual, en el proyecto de presupuesto 2021 se presentan de nueva forma para su aprobación. El incremento general del Capítulo en 5.6 </a:t>
            </a:r>
            <a:r>
              <a:rPr lang="es-MX" sz="1200" dirty="0" err="1" smtClean="0"/>
              <a:t>mdp</a:t>
            </a:r>
            <a:r>
              <a:rPr lang="es-MX" sz="1200" dirty="0" smtClean="0"/>
              <a:t> atiende principalmente a los requerimientos de mobiliario, herramientas y maquinaria presentados por las diversas unidades ejecutoras de gasto para proporcionar los servicios de atención al afiliado y mantenimiento de los diversos inmuebles propiedad del Instituto.</a:t>
            </a:r>
          </a:p>
          <a:p>
            <a:pPr marL="342900" indent="-342900">
              <a:buAutoNum type="arabicPeriod" startAt="5"/>
            </a:pPr>
            <a:r>
              <a:rPr lang="es-MX" sz="1200" dirty="0" smtClean="0"/>
              <a:t>En el Capitulo 6000 Inversión Pública se estima un subejercicio </a:t>
            </a:r>
            <a:r>
              <a:rPr lang="es-MX" sz="1200" dirty="0" smtClean="0"/>
              <a:t>al cierre de 2020 por 2.8 </a:t>
            </a:r>
            <a:r>
              <a:rPr lang="es-MX" sz="1200" dirty="0" err="1" smtClean="0"/>
              <a:t>mdp</a:t>
            </a:r>
            <a:r>
              <a:rPr lang="es-MX" sz="1200" dirty="0" smtClean="0"/>
              <a:t> derivado de la construcción de Pozo de Agua en los Salones de Eventos Hermano Sol Hermana Agua, motivo por el cual se presenta de nueva forma a consideración para su aprobación, así mismo se incluyen 120 </a:t>
            </a:r>
            <a:r>
              <a:rPr lang="es-MX" sz="1200" dirty="0" err="1" smtClean="0"/>
              <a:t>mdp</a:t>
            </a:r>
            <a:r>
              <a:rPr lang="es-MX" sz="1200" dirty="0" smtClean="0"/>
              <a:t> para realizar la construcción de la </a:t>
            </a:r>
            <a:r>
              <a:rPr lang="es-MX" sz="1200" dirty="0" err="1" smtClean="0"/>
              <a:t>Unimef</a:t>
            </a:r>
            <a:r>
              <a:rPr lang="es-MX" sz="1200" dirty="0" smtClean="0"/>
              <a:t> “Los Olivos”.</a:t>
            </a:r>
          </a:p>
          <a:p>
            <a:pPr marL="342900" indent="-342900">
              <a:buAutoNum type="arabicPeriod" startAt="5"/>
            </a:pPr>
            <a:r>
              <a:rPr lang="es-MX" sz="1200" dirty="0" smtClean="0"/>
              <a:t>En el Capítulo 7000 Inversión Financiera se estima un subejercicio </a:t>
            </a:r>
            <a:r>
              <a:rPr lang="es-MX" sz="1200" dirty="0" smtClean="0"/>
              <a:t>al cierre de 2020 por 2,778 </a:t>
            </a:r>
            <a:r>
              <a:rPr lang="es-MX" sz="1200" dirty="0" err="1" smtClean="0"/>
              <a:t>mdp</a:t>
            </a:r>
            <a:r>
              <a:rPr lang="es-MX" sz="1200" dirty="0" smtClean="0"/>
              <a:t> </a:t>
            </a:r>
            <a:r>
              <a:rPr lang="es-MX" sz="1200" dirty="0" smtClean="0"/>
              <a:t>derivado de la falta de colocación de préstamos en sus diversas modalidades, para el ejercicio 2021 el capítulo </a:t>
            </a:r>
            <a:r>
              <a:rPr lang="es-MX" sz="1200" b="1" u="sng" dirty="0" smtClean="0"/>
              <a:t>no es considerado</a:t>
            </a:r>
            <a:r>
              <a:rPr lang="es-MX" sz="1200" dirty="0" smtClean="0"/>
              <a:t> dentro del proyecto de presupuesto de egresos, no obstante se estima una colocación de 10,140 </a:t>
            </a:r>
            <a:r>
              <a:rPr lang="es-MX" sz="1200" dirty="0" err="1" smtClean="0"/>
              <a:t>mdp</a:t>
            </a:r>
            <a:r>
              <a:rPr lang="es-MX" sz="1200" dirty="0" smtClean="0"/>
              <a:t> en las diversas modalidades de préstamos.</a:t>
            </a:r>
            <a:endParaRPr lang="es-MX" sz="1200" dirty="0"/>
          </a:p>
        </p:txBody>
      </p:sp>
    </p:spTree>
    <p:extLst>
      <p:ext uri="{BB962C8B-B14F-4D97-AF65-F5344CB8AC3E}">
        <p14:creationId xmlns:p14="http://schemas.microsoft.com/office/powerpoint/2010/main" val="688639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IPEJAL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EJAL2019" id="{B47F0866-3B1D-48A5-BF0E-6216D9D65F52}" vid="{D1EEF1C7-1C39-47EC-9364-AB0F57419349}"/>
    </a:ext>
  </a:extLst>
</a:theme>
</file>

<file path=docProps/app.xml><?xml version="1.0" encoding="utf-8"?>
<Properties xmlns="http://schemas.openxmlformats.org/officeDocument/2006/extended-properties" xmlns:vt="http://schemas.openxmlformats.org/officeDocument/2006/docPropsVTypes">
  <Template>IPEJAL2019</Template>
  <TotalTime>3652</TotalTime>
  <Words>1869</Words>
  <Application>Microsoft Office PowerPoint</Application>
  <PresentationFormat>Presentación en pantalla (4:3)</PresentationFormat>
  <Paragraphs>233</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Calibri Light</vt:lpstr>
      <vt:lpstr>Century Gothic</vt:lpstr>
      <vt:lpstr>Wingdings</vt:lpstr>
      <vt:lpstr>IPEJAL2019</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Carrillo Diaz, Luis Felipe</cp:lastModifiedBy>
  <cp:revision>191</cp:revision>
  <dcterms:created xsi:type="dcterms:W3CDTF">2019-07-19T13:37:14Z</dcterms:created>
  <dcterms:modified xsi:type="dcterms:W3CDTF">2020-11-30T19:38:25Z</dcterms:modified>
</cp:coreProperties>
</file>